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61" r:id="rId5"/>
    <p:sldId id="263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0" d="100"/>
          <a:sy n="60" d="100"/>
        </p:scale>
        <p:origin x="84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43B58A-948D-43A5-AC44-3686ACB7CFB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ECD99D3-13DF-45DA-83FD-7F9F9A75F02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B469A4D-0020-44A8-A23C-BD731A1EDE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2BBF8-7BD5-4B26-A87F-034320B34A73}" type="datetimeFigureOut">
              <a:rPr lang="en-US" smtClean="0"/>
              <a:t>10/11/2021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EE55A5-2110-4665-98C8-D00B087CA6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338CB4-89BA-4912-BB02-22D6CD4189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482CA-6467-4BB8-BD15-9AB11C107D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62741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9A0D4A-CDF5-4CBA-A780-70EFB54A61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3BAE081-49D2-49F3-AF23-DA77006A8FC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6B30FF-A95A-4521-8560-7EEDB29277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2BBF8-7BD5-4B26-A87F-034320B34A73}" type="datetimeFigureOut">
              <a:rPr lang="en-US" smtClean="0"/>
              <a:t>10/11/2021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1519D9-6457-41B4-8436-C3B8EB671E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379BF4-B49F-4706-BDCA-4E9B9C7708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482CA-6467-4BB8-BD15-9AB11C107D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15287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364C4EA-BDCD-4DFC-8B58-80255891A22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00F850D-E1E0-44E0-A28A-DD56560EFBB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2DB497-FE76-47D7-8793-94A5E6FFA2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2BBF8-7BD5-4B26-A87F-034320B34A73}" type="datetimeFigureOut">
              <a:rPr lang="en-US" smtClean="0"/>
              <a:t>10/11/2021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532FAD-2EC8-478D-855E-D9AD4B5A1C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571D12-F1A7-4CBD-827E-936F2A7224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482CA-6467-4BB8-BD15-9AB11C107D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20367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D57B3A-0167-40AC-A81B-D713750E17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2DDC43-6AA7-4AFA-B757-10A1F365D0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40EE8C0-15A3-407D-9AEF-ECACFC94BB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2BBF8-7BD5-4B26-A87F-034320B34A73}" type="datetimeFigureOut">
              <a:rPr lang="en-US" smtClean="0"/>
              <a:t>10/11/2021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28E5CF-188A-464D-9B84-2280719984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AD525EA-5FC4-4E1F-AEEC-A8F9CE48FE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482CA-6467-4BB8-BD15-9AB11C107D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44137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9AE272-63DC-490E-A963-A746643FDB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9A8FB68-E50C-43B3-96D8-B81F44109D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21FA6A-CD47-485E-9FFA-EE18489299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2BBF8-7BD5-4B26-A87F-034320B34A73}" type="datetimeFigureOut">
              <a:rPr lang="en-US" smtClean="0"/>
              <a:t>10/11/2021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E96A1F-4B90-479B-9344-CF8B1E9DEA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AFA0634-C0C6-4343-BD97-6905974256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482CA-6467-4BB8-BD15-9AB11C107D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34106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67A1EC-6BF7-424F-926F-004F3CBA24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782FF1-BF56-46EF-BDCD-B79FBB90380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1BF74A1-4A04-4EDD-93C5-564DEF20679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4044F33-7D74-41A3-B6BB-A8ADED08AD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2BBF8-7BD5-4B26-A87F-034320B34A73}" type="datetimeFigureOut">
              <a:rPr lang="en-US" smtClean="0"/>
              <a:t>10/11/2021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F82800B-1FEF-4C6B-A1CE-BEB577C12B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04C4025-80D5-4BB3-91DD-03286C1F02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482CA-6467-4BB8-BD15-9AB11C107D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12328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94728A-D13D-4413-B0A4-AB9F5C2A1C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CF3E193-AFFF-437F-9DBC-10A0CA8A28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C9EA217-C29A-449B-9EF8-363A60EF210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2B90CE6-BD13-418C-BB98-527AABF6D6E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E192A0B-0EA1-4BA8-8690-F5F07413A0F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0FE56AC-FE67-40D3-B2D8-1F08C88063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2BBF8-7BD5-4B26-A87F-034320B34A73}" type="datetimeFigureOut">
              <a:rPr lang="en-US" smtClean="0"/>
              <a:t>10/11/2021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772454B-40B6-4E85-8BA9-5DF3AB68E0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641F163-DFBA-4A8F-82FD-150267DD08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482CA-6467-4BB8-BD15-9AB11C107D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57394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902A67-0766-4FA3-BF56-022C66B1FE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96A5B4E-E2D8-4352-A851-1D480B1013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2BBF8-7BD5-4B26-A87F-034320B34A73}" type="datetimeFigureOut">
              <a:rPr lang="en-US" smtClean="0"/>
              <a:t>10/11/2021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B60B650-BC4F-4478-80E1-758E56B055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8F07A9D-1BA5-42F9-A001-72063D5DCF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482CA-6467-4BB8-BD15-9AB11C107D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76561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2EAAAD0-CA50-4A47-8B90-2D4A990FCD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2BBF8-7BD5-4B26-A87F-034320B34A73}" type="datetimeFigureOut">
              <a:rPr lang="en-US" smtClean="0"/>
              <a:t>10/11/2021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401F9AB-7B3C-4899-8656-FE033EAB2C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CD718C1-6B0A-47EF-A56C-568160EC8B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482CA-6467-4BB8-BD15-9AB11C107D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48342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43D900-398B-4443-BAD0-FCF11AD07E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AE245E-F275-42BA-A5BA-D901CDACB6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E7D483B-C07C-40E6-A6C6-6A15E63B1D7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3F50374-815B-4FC2-9580-8B7AC1A2A5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2BBF8-7BD5-4B26-A87F-034320B34A73}" type="datetimeFigureOut">
              <a:rPr lang="en-US" smtClean="0"/>
              <a:t>10/11/2021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9CB4761-A975-4A4A-A074-4207EF7C34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CDFB326-6D60-4140-BB6F-19B0A86034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482CA-6467-4BB8-BD15-9AB11C107D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90759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ACA0A1-FFEC-41C8-B561-866E48B1A5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DD41A64-0827-4265-811D-BBD06D5F0AA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5729EDF-D151-4022-B6B4-6DC3C6CA4EB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24C3D60-2046-43B7-B10C-6DCE3FE0F3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2BBF8-7BD5-4B26-A87F-034320B34A73}" type="datetimeFigureOut">
              <a:rPr lang="en-US" smtClean="0"/>
              <a:t>10/11/2021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77D6F4B-769E-48A6-9EEA-D233E576FB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1317869-05AB-4B3C-9E0B-8DF3B6BB21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482CA-6467-4BB8-BD15-9AB11C107D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00870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2CEC038-11F1-4208-86C5-D0CB2C666B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2D3FC3F-E02C-4D92-8EB5-45EBB99DBB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78321A-D5A2-46E7-9AF3-96DB6AF6F64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92BBF8-7BD5-4B26-A87F-034320B34A73}" type="datetimeFigureOut">
              <a:rPr lang="en-US" smtClean="0"/>
              <a:t>10/11/2021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890478-BA4D-42B9-9C97-38C39447D66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60CFD5-3C03-43B7-A11A-5E14A83C9A6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C482CA-6467-4BB8-BD15-9AB11C107D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1267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10" Type="http://schemas.openxmlformats.org/officeDocument/2006/relationships/image" Target="../media/image13.png"/><Relationship Id="rId4" Type="http://schemas.openxmlformats.org/officeDocument/2006/relationships/image" Target="../media/image7.png"/><Relationship Id="rId9" Type="http://schemas.openxmlformats.org/officeDocument/2006/relationships/image" Target="../media/image12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png"/><Relationship Id="rId13" Type="http://schemas.openxmlformats.org/officeDocument/2006/relationships/image" Target="../media/image25.png"/><Relationship Id="rId18" Type="http://schemas.openxmlformats.org/officeDocument/2006/relationships/image" Target="../media/image30.png"/><Relationship Id="rId3" Type="http://schemas.openxmlformats.org/officeDocument/2006/relationships/image" Target="../media/image15.png"/><Relationship Id="rId7" Type="http://schemas.openxmlformats.org/officeDocument/2006/relationships/image" Target="../media/image19.png"/><Relationship Id="rId12" Type="http://schemas.openxmlformats.org/officeDocument/2006/relationships/image" Target="../media/image24.png"/><Relationship Id="rId17" Type="http://schemas.openxmlformats.org/officeDocument/2006/relationships/image" Target="../media/image29.png"/><Relationship Id="rId2" Type="http://schemas.openxmlformats.org/officeDocument/2006/relationships/image" Target="../media/image14.png"/><Relationship Id="rId16" Type="http://schemas.openxmlformats.org/officeDocument/2006/relationships/image" Target="../media/image2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png"/><Relationship Id="rId11" Type="http://schemas.openxmlformats.org/officeDocument/2006/relationships/image" Target="../media/image23.png"/><Relationship Id="rId5" Type="http://schemas.openxmlformats.org/officeDocument/2006/relationships/image" Target="../media/image17.png"/><Relationship Id="rId15" Type="http://schemas.openxmlformats.org/officeDocument/2006/relationships/image" Target="../media/image27.png"/><Relationship Id="rId10" Type="http://schemas.openxmlformats.org/officeDocument/2006/relationships/image" Target="../media/image22.png"/><Relationship Id="rId19" Type="http://schemas.openxmlformats.org/officeDocument/2006/relationships/image" Target="../media/image31.png"/><Relationship Id="rId4" Type="http://schemas.openxmlformats.org/officeDocument/2006/relationships/image" Target="../media/image16.png"/><Relationship Id="rId9" Type="http://schemas.openxmlformats.org/officeDocument/2006/relationships/image" Target="../media/image21.png"/><Relationship Id="rId14" Type="http://schemas.openxmlformats.org/officeDocument/2006/relationships/image" Target="../media/image2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02A87802-495F-4D24-91B3-52104715F63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1480" y="652029"/>
            <a:ext cx="2962275" cy="40005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BC2D57E2-F429-4E05-AA57-7994A03270B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6132" y="1116737"/>
            <a:ext cx="8850168" cy="52900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91030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E307A7E8-8454-4366-8352-9F53F8029EF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5569" y="719282"/>
            <a:ext cx="7362825" cy="3886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46434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E623CDC4-2DFB-459F-A507-2100D4054CE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9570" y="1400175"/>
            <a:ext cx="7372350" cy="405765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20BA686E-2228-4366-AC18-45EAE07CE141}"/>
              </a:ext>
            </a:extLst>
          </p:cNvPr>
          <p:cNvSpPr txBox="1"/>
          <p:nvPr/>
        </p:nvSpPr>
        <p:spPr>
          <a:xfrm>
            <a:off x="637309" y="665019"/>
            <a:ext cx="603498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>
                <a:solidFill>
                  <a:schemeClr val="accent6">
                    <a:lumMod val="75000"/>
                  </a:schemeClr>
                </a:solidFill>
              </a:rPr>
              <a:t>PENGURANGAN VEKTOR SECARA KOMPONEN</a:t>
            </a:r>
          </a:p>
        </p:txBody>
      </p:sp>
    </p:spTree>
    <p:extLst>
      <p:ext uri="{BB962C8B-B14F-4D97-AF65-F5344CB8AC3E}">
        <p14:creationId xmlns:p14="http://schemas.microsoft.com/office/powerpoint/2010/main" val="38211691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>
            <a:extLst>
              <a:ext uri="{FF2B5EF4-FFF2-40B4-BE49-F238E27FC236}">
                <a16:creationId xmlns:a16="http://schemas.microsoft.com/office/drawing/2014/main" id="{D6F99106-F93F-498F-B250-6AD004114261}"/>
              </a:ext>
            </a:extLst>
          </p:cNvPr>
          <p:cNvSpPr/>
          <p:nvPr/>
        </p:nvSpPr>
        <p:spPr>
          <a:xfrm>
            <a:off x="3322672" y="355064"/>
            <a:ext cx="5546652" cy="723013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265FF10-8779-4EA0-9880-6E0489F2F727}"/>
              </a:ext>
            </a:extLst>
          </p:cNvPr>
          <p:cNvSpPr txBox="1"/>
          <p:nvPr/>
        </p:nvSpPr>
        <p:spPr>
          <a:xfrm>
            <a:off x="4938470" y="431746"/>
            <a:ext cx="231505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>
                <a:solidFill>
                  <a:srgbClr val="FF0000"/>
                </a:solidFill>
                <a:latin typeface="Bradley Hand ITC" panose="03070402050302030203" pitchFamily="66" charset="0"/>
              </a:rPr>
              <a:t>contoh soal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1E6422FF-108B-42AE-B3A5-E5D9745E5A74}"/>
                  </a:ext>
                </a:extLst>
              </p:cNvPr>
              <p:cNvSpPr txBox="1"/>
              <p:nvPr/>
            </p:nvSpPr>
            <p:spPr>
              <a:xfrm>
                <a:off x="606056" y="1540042"/>
                <a:ext cx="8508932" cy="41030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>
                    <a:latin typeface="Avenir Next LT Pro Light" panose="020B0304020202020204" pitchFamily="34" charset="0"/>
                  </a:rPr>
                  <a:t>1.  Diketahui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</m:acc>
                    <m:r>
                      <a:rPr lang="en-US" b="0" i="1" smtClean="0">
                        <a:latin typeface="Cambria Math" panose="02040503050406030204" pitchFamily="18" charset="0"/>
                      </a:rPr>
                      <m:t>=2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𝑖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−3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𝑗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+4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US">
                    <a:latin typeface="Avenir Next LT Pro Light" panose="020B0304020202020204" pitchFamily="34" charset="0"/>
                  </a:rPr>
                  <a:t> dan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</m:acc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𝑖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+2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𝑗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−2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US">
                    <a:latin typeface="Avenir Next LT Pro Light" panose="020B0304020202020204" pitchFamily="34" charset="0"/>
                  </a:rPr>
                  <a:t> dan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</m:acc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𝑖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US">
                    <a:latin typeface="Avenir Next LT Pro Light" panose="020B0304020202020204" pitchFamily="34" charset="0"/>
                  </a:rPr>
                  <a:t> maka tentukan:</a:t>
                </a:r>
              </a:p>
            </p:txBody>
          </p:sp>
        </mc:Choice>
        <mc:Fallback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1E6422FF-108B-42AE-B3A5-E5D9745E5A7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6056" y="1540042"/>
                <a:ext cx="8508932" cy="410305"/>
              </a:xfrm>
              <a:prstGeom prst="rect">
                <a:avLst/>
              </a:prstGeom>
              <a:blipFill>
                <a:blip r:embed="rId2"/>
                <a:stretch>
                  <a:fillRect l="-573" t="-8955" b="-2537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FB02BB7B-1402-4C7B-ACC8-F68460045445}"/>
                  </a:ext>
                </a:extLst>
              </p:cNvPr>
              <p:cNvSpPr txBox="1"/>
              <p:nvPr/>
            </p:nvSpPr>
            <p:spPr>
              <a:xfrm>
                <a:off x="893135" y="1984099"/>
                <a:ext cx="1345176" cy="41030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>
                    <a:latin typeface="Avenir Next LT Pro Light" panose="020B0304020202020204" pitchFamily="34" charset="0"/>
                  </a:rPr>
                  <a:t>a.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</m:acc>
                    <m:r>
                      <a:rPr lang="en-US" b="0" i="1" smtClean="0">
                        <a:latin typeface="Cambria Math" panose="02040503050406030204" pitchFamily="18" charset="0"/>
                      </a:rPr>
                      <m:t>+</m:t>
                    </m:r>
                    <m:acc>
                      <m:accPr>
                        <m:chr m:val="⃗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</m:acc>
                    <m:r>
                      <a:rPr lang="en-US" b="0" i="1" smtClean="0">
                        <a:latin typeface="Cambria Math" panose="02040503050406030204" pitchFamily="18" charset="0"/>
                      </a:rPr>
                      <m:t>−</m:t>
                    </m:r>
                    <m:acc>
                      <m:accPr>
                        <m:chr m:val="⃗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</m:acc>
                  </m:oMath>
                </a14:m>
                <a:endParaRPr lang="en-US">
                  <a:latin typeface="Avenir Next LT Pro Light" panose="020B0304020202020204" pitchFamily="34" charset="0"/>
                </a:endParaRPr>
              </a:p>
            </p:txBody>
          </p:sp>
        </mc:Choice>
        <mc:Fallback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FB02BB7B-1402-4C7B-ACC8-F6846004544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3135" y="1984099"/>
                <a:ext cx="1345176" cy="410305"/>
              </a:xfrm>
              <a:prstGeom prst="rect">
                <a:avLst/>
              </a:prstGeom>
              <a:blipFill>
                <a:blip r:embed="rId3"/>
                <a:stretch>
                  <a:fillRect l="-4091" t="-8824" r="-21364" b="-2352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ACBD6E4D-FBB4-4516-B4FC-5415DC92643C}"/>
                  </a:ext>
                </a:extLst>
              </p:cNvPr>
              <p:cNvSpPr txBox="1"/>
              <p:nvPr/>
            </p:nvSpPr>
            <p:spPr>
              <a:xfrm>
                <a:off x="893135" y="2417923"/>
                <a:ext cx="1366400" cy="41030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>
                    <a:latin typeface="Avenir Next LT Pro Light" panose="020B0304020202020204" pitchFamily="34" charset="0"/>
                  </a:rPr>
                  <a:t>b.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</m:acc>
                    <m:r>
                      <a:rPr lang="en-US" b="0" i="1" smtClean="0">
                        <a:latin typeface="Cambria Math" panose="02040503050406030204" pitchFamily="18" charset="0"/>
                      </a:rPr>
                      <m:t>−</m:t>
                    </m:r>
                    <m:acc>
                      <m:accPr>
                        <m:chr m:val="⃗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</m:acc>
                    <m:r>
                      <a:rPr lang="en-US" b="0" i="1" smtClean="0">
                        <a:latin typeface="Cambria Math" panose="02040503050406030204" pitchFamily="18" charset="0"/>
                      </a:rPr>
                      <m:t>−</m:t>
                    </m:r>
                    <m:acc>
                      <m:accPr>
                        <m:chr m:val="⃗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</m:acc>
                  </m:oMath>
                </a14:m>
                <a:endParaRPr lang="en-US">
                  <a:latin typeface="Avenir Next LT Pro Light" panose="020B0304020202020204" pitchFamily="34" charset="0"/>
                </a:endParaRPr>
              </a:p>
            </p:txBody>
          </p:sp>
        </mc:Choice>
        <mc:Fallback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ACBD6E4D-FBB4-4516-B4FC-5415DC92643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3135" y="2417923"/>
                <a:ext cx="1366400" cy="410305"/>
              </a:xfrm>
              <a:prstGeom prst="rect">
                <a:avLst/>
              </a:prstGeom>
              <a:blipFill>
                <a:blip r:embed="rId4"/>
                <a:stretch>
                  <a:fillRect l="-4018" t="-8955" r="-19196" b="-2537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Box 6">
            <a:extLst>
              <a:ext uri="{FF2B5EF4-FFF2-40B4-BE49-F238E27FC236}">
                <a16:creationId xmlns:a16="http://schemas.microsoft.com/office/drawing/2014/main" id="{BDF8D45F-5335-43F3-A1CB-9792D9C71DF4}"/>
              </a:ext>
            </a:extLst>
          </p:cNvPr>
          <p:cNvSpPr txBox="1"/>
          <p:nvPr/>
        </p:nvSpPr>
        <p:spPr>
          <a:xfrm>
            <a:off x="875117" y="2935426"/>
            <a:ext cx="154061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>
                <a:solidFill>
                  <a:srgbClr val="FF0000"/>
                </a:solidFill>
              </a:rPr>
              <a:t>Penyelesaian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1D29A797-5A76-46E0-80BD-DF8800E0FCEA}"/>
                  </a:ext>
                </a:extLst>
              </p:cNvPr>
              <p:cNvSpPr txBox="1"/>
              <p:nvPr/>
            </p:nvSpPr>
            <p:spPr>
              <a:xfrm>
                <a:off x="875117" y="3358880"/>
                <a:ext cx="3877215" cy="84696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>
                    <a:latin typeface="Avenir Next LT Pro Light" panose="020B0304020202020204" pitchFamily="34" charset="0"/>
                  </a:rPr>
                  <a:t>a.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</m:acc>
                    <m:r>
                      <a:rPr lang="en-US" b="0" i="1" smtClean="0">
                        <a:latin typeface="Cambria Math" panose="02040503050406030204" pitchFamily="18" charset="0"/>
                      </a:rPr>
                      <m:t>+</m:t>
                    </m:r>
                    <m:acc>
                      <m:accPr>
                        <m:chr m:val="⃗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</m:acc>
                    <m:r>
                      <a:rPr lang="en-US" b="0" i="1" smtClean="0">
                        <a:latin typeface="Cambria Math" panose="02040503050406030204" pitchFamily="18" charset="0"/>
                      </a:rPr>
                      <m:t>−</m:t>
                    </m:r>
                    <m:acc>
                      <m:accPr>
                        <m:chr m:val="⃗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</m:acc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eqArr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e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−3</m:t>
                            </m:r>
                          </m:e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4</m:t>
                            </m:r>
                          </m:e>
                        </m:eqArr>
                      </m:e>
                    </m:d>
                  </m:oMath>
                </a14:m>
                <a:r>
                  <a:rPr lang="en-US">
                    <a:latin typeface="Avenir Next LT Pro Light" panose="020B0304020202020204" pitchFamily="34" charset="0"/>
                  </a:rPr>
                  <a:t>+</a:t>
                </a:r>
                <a:r>
                  <a:rPr lang="en-US"/>
                  <a:t>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eqArr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e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e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−2</m:t>
                            </m:r>
                          </m:e>
                        </m:eqAr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−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eqArr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−1</m:t>
                            </m:r>
                          </m:e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0</m:t>
                            </m:r>
                          </m:e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−1</m:t>
                            </m:r>
                          </m:e>
                        </m:eqArr>
                      </m:e>
                    </m:d>
                  </m:oMath>
                </a14:m>
                <a:endParaRPr lang="en-US">
                  <a:latin typeface="Avenir Next LT Pro Light" panose="020B0304020202020204" pitchFamily="34" charset="0"/>
                </a:endParaRPr>
              </a:p>
            </p:txBody>
          </p:sp>
        </mc:Choice>
        <mc:Fallback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1D29A797-5A76-46E0-80BD-DF8800E0FCE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5117" y="3358880"/>
                <a:ext cx="3877215" cy="846963"/>
              </a:xfrm>
              <a:prstGeom prst="rect">
                <a:avLst/>
              </a:prstGeom>
              <a:blipFill>
                <a:blip r:embed="rId5"/>
                <a:stretch>
                  <a:fillRect l="-141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AB3DD6DD-94D0-4937-9762-297FD61928C5}"/>
                  </a:ext>
                </a:extLst>
              </p:cNvPr>
              <p:cNvSpPr txBox="1"/>
              <p:nvPr/>
            </p:nvSpPr>
            <p:spPr>
              <a:xfrm>
                <a:off x="2041452" y="4350806"/>
                <a:ext cx="2459904" cy="98405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2+1−</m:t>
                              </m:r>
                              <m:d>
                                <m:d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−1</m:t>
                                  </m:r>
                                </m:e>
                              </m:d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−3+2−0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4+</m:t>
                              </m:r>
                              <m:d>
                                <m:d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−2</m:t>
                                  </m:r>
                                </m:e>
                              </m:d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d>
                                <m:d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−1</m:t>
                                  </m:r>
                                </m:e>
                              </m:d>
                            </m:e>
                          </m:eqArr>
                        </m:e>
                      </m:d>
                    </m:oMath>
                  </m:oMathPara>
                </a14:m>
                <a:endParaRPr lang="en-US">
                  <a:latin typeface="Avenir Next LT Pro Light" panose="020B0304020202020204" pitchFamily="34" charset="0"/>
                </a:endParaRPr>
              </a:p>
            </p:txBody>
          </p:sp>
        </mc:Choice>
        <mc:Fallback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AB3DD6DD-94D0-4937-9762-297FD61928C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41452" y="4350806"/>
                <a:ext cx="2459904" cy="98405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AB52C1D1-9DAD-4473-924E-5D09FD8B5194}"/>
                  </a:ext>
                </a:extLst>
              </p:cNvPr>
              <p:cNvSpPr txBox="1"/>
              <p:nvPr/>
            </p:nvSpPr>
            <p:spPr>
              <a:xfrm>
                <a:off x="2062718" y="5479821"/>
                <a:ext cx="1062342" cy="82208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en-US">
                  <a:latin typeface="Avenir Next LT Pro Light" panose="020B0304020202020204" pitchFamily="34" charset="0"/>
                </a:endParaRPr>
              </a:p>
            </p:txBody>
          </p:sp>
        </mc:Choice>
        <mc:Fallback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AB52C1D1-9DAD-4473-924E-5D09FD8B519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62718" y="5479821"/>
                <a:ext cx="1062342" cy="822085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A9A9FDE0-F357-489C-A902-B4D25B895199}"/>
                  </a:ext>
                </a:extLst>
              </p:cNvPr>
              <p:cNvSpPr txBox="1"/>
              <p:nvPr/>
            </p:nvSpPr>
            <p:spPr>
              <a:xfrm>
                <a:off x="6273335" y="3300952"/>
                <a:ext cx="3956148" cy="823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>
                    <a:latin typeface="Avenir Next LT Pro Light" panose="020B0304020202020204" pitchFamily="34" charset="0"/>
                  </a:rPr>
                  <a:t>b.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</m:acc>
                    <m:r>
                      <a:rPr lang="en-US" b="0" i="1" smtClean="0">
                        <a:latin typeface="Cambria Math" panose="02040503050406030204" pitchFamily="18" charset="0"/>
                      </a:rPr>
                      <m:t>−</m:t>
                    </m:r>
                    <m:acc>
                      <m:accPr>
                        <m:chr m:val="⃗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</m:acc>
                    <m:r>
                      <a:rPr lang="en-US" b="0" i="1" smtClean="0">
                        <a:latin typeface="Cambria Math" panose="02040503050406030204" pitchFamily="18" charset="0"/>
                      </a:rPr>
                      <m:t>−</m:t>
                    </m:r>
                    <m:acc>
                      <m:accPr>
                        <m:chr m:val="⃗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</m:acc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US"/>
                  <a:t>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eqArr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e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e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−2</m:t>
                            </m:r>
                          </m:e>
                        </m:eqAr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−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eqArr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−1</m:t>
                            </m:r>
                          </m:e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0</m:t>
                            </m:r>
                          </m:e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−1</m:t>
                            </m:r>
                          </m:e>
                        </m:eqArr>
                      </m:e>
                    </m:d>
                    <m:r>
                      <a:rPr lang="en-US" b="0" i="0" smtClean="0">
                        <a:latin typeface="Cambria Math" panose="02040503050406030204" pitchFamily="18" charset="0"/>
                      </a:rPr>
                      <m:t>−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eqArr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e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−3</m:t>
                            </m:r>
                          </m:e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4</m:t>
                            </m:r>
                          </m:e>
                        </m:eqArr>
                      </m:e>
                    </m:d>
                  </m:oMath>
                </a14:m>
                <a:endParaRPr lang="en-US">
                  <a:latin typeface="Avenir Next LT Pro Light" panose="020B0304020202020204" pitchFamily="34" charset="0"/>
                </a:endParaRPr>
              </a:p>
            </p:txBody>
          </p:sp>
        </mc:Choice>
        <mc:Fallback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A9A9FDE0-F357-489C-A902-B4D25B89519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73335" y="3300952"/>
                <a:ext cx="3956148" cy="823110"/>
              </a:xfrm>
              <a:prstGeom prst="rect">
                <a:avLst/>
              </a:prstGeom>
              <a:blipFill>
                <a:blip r:embed="rId8"/>
                <a:stretch>
                  <a:fillRect l="-12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444C1EF9-5E7B-4DE3-AC2C-170EE13CF6A5}"/>
                  </a:ext>
                </a:extLst>
              </p:cNvPr>
              <p:cNvSpPr txBox="1"/>
              <p:nvPr/>
            </p:nvSpPr>
            <p:spPr>
              <a:xfrm>
                <a:off x="7439670" y="4292878"/>
                <a:ext cx="2268313" cy="98405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1−</m:t>
                              </m:r>
                              <m:d>
                                <m:d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−1</m:t>
                                  </m:r>
                                </m:e>
                              </m:d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2−0−</m:t>
                              </m:r>
                              <m:d>
                                <m:d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−3</m:t>
                                  </m:r>
                                </m:e>
                              </m:d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−2−</m:t>
                              </m:r>
                              <m:d>
                                <m:d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−1</m:t>
                                  </m:r>
                                </m:e>
                              </m:d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−4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en-US">
                  <a:latin typeface="Avenir Next LT Pro Light" panose="020B0304020202020204" pitchFamily="34" charset="0"/>
                </a:endParaRPr>
              </a:p>
            </p:txBody>
          </p:sp>
        </mc:Choice>
        <mc:Fallback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444C1EF9-5E7B-4DE3-AC2C-170EE13CF6A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39670" y="4292878"/>
                <a:ext cx="2268313" cy="984052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10F23B59-EB5D-4293-8A04-465DE1A90AF4}"/>
                  </a:ext>
                </a:extLst>
              </p:cNvPr>
              <p:cNvSpPr txBox="1"/>
              <p:nvPr/>
            </p:nvSpPr>
            <p:spPr>
              <a:xfrm>
                <a:off x="7460936" y="5421893"/>
                <a:ext cx="1062342" cy="82496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−5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en-US">
                  <a:latin typeface="Avenir Next LT Pro Light" panose="020B0304020202020204" pitchFamily="34" charset="0"/>
                </a:endParaRPr>
              </a:p>
            </p:txBody>
          </p:sp>
        </mc:Choice>
        <mc:Fallback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10F23B59-EB5D-4293-8A04-465DE1A90AF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60936" y="5421893"/>
                <a:ext cx="1062342" cy="824969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370506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1E6422FF-108B-42AE-B3A5-E5D9745E5A74}"/>
                  </a:ext>
                </a:extLst>
              </p:cNvPr>
              <p:cNvSpPr txBox="1"/>
              <p:nvPr/>
            </p:nvSpPr>
            <p:spPr>
              <a:xfrm>
                <a:off x="595423" y="572479"/>
                <a:ext cx="9942658" cy="40479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>
                    <a:latin typeface="Avenir Next LT Pro Light" panose="020B0304020202020204" pitchFamily="34" charset="0"/>
                  </a:rPr>
                  <a:t>2.  Diketahui titik A(-3, -2), B(4, -3), C(1, 1), dan D(-2, 5). Jika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</m:acc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acc>
                      <m:accPr>
                        <m:chr m:val="⃗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𝐴𝐵</m:t>
                        </m:r>
                      </m:e>
                    </m:acc>
                  </m:oMath>
                </a14:m>
                <a:r>
                  <a:rPr lang="en-US">
                    <a:latin typeface="Avenir Next LT Pro Light" panose="020B0304020202020204" pitchFamily="34" charset="0"/>
                  </a:rPr>
                  <a:t> dan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𝑞</m:t>
                        </m:r>
                      </m:e>
                    </m:acc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acc>
                      <m:accPr>
                        <m:chr m:val="⃗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𝐷𝐶</m:t>
                        </m:r>
                      </m:e>
                    </m:acc>
                  </m:oMath>
                </a14:m>
                <a:r>
                  <a:rPr lang="en-US">
                    <a:latin typeface="Avenir Next LT Pro Light" panose="020B0304020202020204" pitchFamily="34" charset="0"/>
                  </a:rPr>
                  <a:t> maka tentukan: </a:t>
                </a:r>
              </a:p>
            </p:txBody>
          </p:sp>
        </mc:Choice>
        <mc:Fallback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1E6422FF-108B-42AE-B3A5-E5D9745E5A7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5423" y="572479"/>
                <a:ext cx="9942658" cy="404791"/>
              </a:xfrm>
              <a:prstGeom prst="rect">
                <a:avLst/>
              </a:prstGeom>
              <a:blipFill>
                <a:blip r:embed="rId2"/>
                <a:stretch>
                  <a:fillRect l="-552" t="-10606" r="-184" b="-257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FB02BB7B-1402-4C7B-ACC8-F68460045445}"/>
                  </a:ext>
                </a:extLst>
              </p:cNvPr>
              <p:cNvSpPr txBox="1"/>
              <p:nvPr/>
            </p:nvSpPr>
            <p:spPr>
              <a:xfrm>
                <a:off x="882502" y="1016536"/>
                <a:ext cx="95545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>
                    <a:latin typeface="Avenir Next LT Pro Light" panose="020B0304020202020204" pitchFamily="34" charset="0"/>
                  </a:rPr>
                  <a:t>a.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</m:acc>
                    <m:r>
                      <a:rPr lang="en-US" b="0" i="1" smtClean="0">
                        <a:latin typeface="Cambria Math" panose="02040503050406030204" pitchFamily="18" charset="0"/>
                      </a:rPr>
                      <m:t>−</m:t>
                    </m:r>
                    <m:acc>
                      <m:accPr>
                        <m:chr m:val="⃗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𝑞</m:t>
                        </m:r>
                      </m:e>
                    </m:acc>
                  </m:oMath>
                </a14:m>
                <a:endParaRPr lang="en-US">
                  <a:latin typeface="Avenir Next LT Pro Light" panose="020B0304020202020204" pitchFamily="34" charset="0"/>
                </a:endParaRPr>
              </a:p>
            </p:txBody>
          </p:sp>
        </mc:Choice>
        <mc:Fallback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FB02BB7B-1402-4C7B-ACC8-F6846004544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2502" y="1016536"/>
                <a:ext cx="955454" cy="369332"/>
              </a:xfrm>
              <a:prstGeom prst="rect">
                <a:avLst/>
              </a:prstGeom>
              <a:blipFill>
                <a:blip r:embed="rId3"/>
                <a:stretch>
                  <a:fillRect l="-5732" t="-21667" r="-28025" b="-28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ACBD6E4D-FBB4-4516-B4FC-5415DC92643C}"/>
                  </a:ext>
                </a:extLst>
              </p:cNvPr>
              <p:cNvSpPr txBox="1"/>
              <p:nvPr/>
            </p:nvSpPr>
            <p:spPr>
              <a:xfrm>
                <a:off x="882502" y="1450360"/>
                <a:ext cx="112274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>
                    <a:latin typeface="Avenir Next LT Pro Light" panose="020B0304020202020204" pitchFamily="34" charset="0"/>
                  </a:rPr>
                  <a:t>b.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acc>
                          <m:accPr>
                            <m:chr m:val="⃗"/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𝑝</m:t>
                            </m:r>
                          </m:e>
                        </m:acc>
                        <m:r>
                          <a:rPr lang="en-US" i="1">
                            <a:latin typeface="Cambria Math" panose="02040503050406030204" pitchFamily="18" charset="0"/>
                          </a:rPr>
                          <m:t>−</m:t>
                        </m:r>
                        <m:acc>
                          <m:accPr>
                            <m:chr m:val="⃗"/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𝑞</m:t>
                            </m:r>
                          </m:e>
                        </m:acc>
                      </m:e>
                    </m:d>
                  </m:oMath>
                </a14:m>
                <a:endParaRPr lang="en-US">
                  <a:latin typeface="Avenir Next LT Pro Light" panose="020B0304020202020204" pitchFamily="34" charset="0"/>
                </a:endParaRPr>
              </a:p>
            </p:txBody>
          </p:sp>
        </mc:Choice>
        <mc:Fallback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ACBD6E4D-FBB4-4516-B4FC-5415DC92643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2502" y="1450360"/>
                <a:ext cx="1122743" cy="369332"/>
              </a:xfrm>
              <a:prstGeom prst="rect">
                <a:avLst/>
              </a:prstGeom>
              <a:blipFill>
                <a:blip r:embed="rId4"/>
                <a:stretch>
                  <a:fillRect l="-4891" t="-21311" r="-17391" b="-2623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Box 6">
            <a:extLst>
              <a:ext uri="{FF2B5EF4-FFF2-40B4-BE49-F238E27FC236}">
                <a16:creationId xmlns:a16="http://schemas.microsoft.com/office/drawing/2014/main" id="{BDF8D45F-5335-43F3-A1CB-9792D9C71DF4}"/>
              </a:ext>
            </a:extLst>
          </p:cNvPr>
          <p:cNvSpPr txBox="1"/>
          <p:nvPr/>
        </p:nvSpPr>
        <p:spPr>
          <a:xfrm>
            <a:off x="864484" y="1967863"/>
            <a:ext cx="154061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>
                <a:solidFill>
                  <a:srgbClr val="FF0000"/>
                </a:solidFill>
              </a:rPr>
              <a:t>Penyelesaian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1D29A797-5A76-46E0-80BD-DF8800E0FCEA}"/>
                  </a:ext>
                </a:extLst>
              </p:cNvPr>
              <p:cNvSpPr txBox="1"/>
              <p:nvPr/>
            </p:nvSpPr>
            <p:spPr>
              <a:xfrm>
                <a:off x="864484" y="2391317"/>
                <a:ext cx="1153457" cy="40479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>
                    <a:latin typeface="Avenir Next LT Pro Light" panose="020B0304020202020204" pitchFamily="34" charset="0"/>
                  </a:rPr>
                  <a:t>a.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</m:acc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acc>
                      <m:accPr>
                        <m:chr m:val="⃗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𝐴𝐵</m:t>
                        </m:r>
                      </m:e>
                    </m:acc>
                  </m:oMath>
                </a14:m>
                <a:endParaRPr lang="en-US">
                  <a:latin typeface="Avenir Next LT Pro Light" panose="020B0304020202020204" pitchFamily="34" charset="0"/>
                </a:endParaRPr>
              </a:p>
            </p:txBody>
          </p:sp>
        </mc:Choice>
        <mc:Fallback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1D29A797-5A76-46E0-80BD-DF8800E0FCE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4484" y="2391317"/>
                <a:ext cx="1153457" cy="404791"/>
              </a:xfrm>
              <a:prstGeom prst="rect">
                <a:avLst/>
              </a:prstGeom>
              <a:blipFill>
                <a:blip r:embed="rId5"/>
                <a:stretch>
                  <a:fillRect l="-4762" t="-10448" b="-2388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AB3DD6DD-94D0-4937-9762-297FD61928C5}"/>
                  </a:ext>
                </a:extLst>
              </p:cNvPr>
              <p:cNvSpPr txBox="1"/>
              <p:nvPr/>
            </p:nvSpPr>
            <p:spPr>
              <a:xfrm>
                <a:off x="1265620" y="2838351"/>
                <a:ext cx="1372940" cy="40479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acc>
                        <m:accPr>
                          <m:chr m:val="⃗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𝑂𝐵</m:t>
                          </m:r>
                        </m:e>
                      </m:acc>
                      <m:r>
                        <a:rPr lang="en-US" i="1">
                          <a:latin typeface="Cambria Math" panose="02040503050406030204" pitchFamily="18" charset="0"/>
                        </a:rPr>
                        <m:t>−</m:t>
                      </m:r>
                      <m:acc>
                        <m:accPr>
                          <m:chr m:val="⃗"/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𝑂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</m:acc>
                    </m:oMath>
                  </m:oMathPara>
                </a14:m>
                <a:endParaRPr lang="en-US">
                  <a:latin typeface="Avenir Next LT Pro Light" panose="020B0304020202020204" pitchFamily="34" charset="0"/>
                </a:endParaRPr>
              </a:p>
            </p:txBody>
          </p:sp>
        </mc:Choice>
        <mc:Fallback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AB3DD6DD-94D0-4937-9762-297FD61928C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65620" y="2838351"/>
                <a:ext cx="1372940" cy="404791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AB52C1D1-9DAD-4473-924E-5D09FD8B5194}"/>
                  </a:ext>
                </a:extLst>
              </p:cNvPr>
              <p:cNvSpPr txBox="1"/>
              <p:nvPr/>
            </p:nvSpPr>
            <p:spPr>
              <a:xfrm>
                <a:off x="1265620" y="3295363"/>
                <a:ext cx="1810752" cy="55322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−3</m:t>
                              </m:r>
                            </m:e>
                          </m:eqAr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</m:t>
                      </m:r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−3</m:t>
                              </m:r>
                            </m:e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en-US">
                  <a:latin typeface="Avenir Next LT Pro Light" panose="020B0304020202020204" pitchFamily="34" charset="0"/>
                </a:endParaRPr>
              </a:p>
            </p:txBody>
          </p:sp>
        </mc:Choice>
        <mc:Fallback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AB52C1D1-9DAD-4473-924E-5D09FD8B519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65620" y="3295363"/>
                <a:ext cx="1810752" cy="553228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C494554E-B61A-4DED-91D9-22964E5AC9A9}"/>
                  </a:ext>
                </a:extLst>
              </p:cNvPr>
              <p:cNvSpPr txBox="1"/>
              <p:nvPr/>
            </p:nvSpPr>
            <p:spPr>
              <a:xfrm>
                <a:off x="1276253" y="3937980"/>
                <a:ext cx="1007327" cy="55060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7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en-US">
                  <a:latin typeface="Avenir Next LT Pro Light" panose="020B0304020202020204" pitchFamily="34" charset="0"/>
                </a:endParaRPr>
              </a:p>
            </p:txBody>
          </p:sp>
        </mc:Choice>
        <mc:Fallback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C494554E-B61A-4DED-91D9-22964E5AC9A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76253" y="3937980"/>
                <a:ext cx="1007327" cy="550600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7428C542-0D2F-4424-8B04-AEE720204269}"/>
                  </a:ext>
                </a:extLst>
              </p:cNvPr>
              <p:cNvSpPr txBox="1"/>
              <p:nvPr/>
            </p:nvSpPr>
            <p:spPr>
              <a:xfrm>
                <a:off x="1056376" y="4532732"/>
                <a:ext cx="984052" cy="40479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>
                    <a:latin typeface="Avenir Next LT Pro Light" panose="020B0304020202020204" pitchFamily="34" charset="0"/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𝑞</m:t>
                        </m:r>
                      </m:e>
                    </m:acc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acc>
                      <m:accPr>
                        <m:chr m:val="⃗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𝐷𝐶</m:t>
                        </m:r>
                      </m:e>
                    </m:acc>
                  </m:oMath>
                </a14:m>
                <a:endParaRPr lang="en-US">
                  <a:latin typeface="Avenir Next LT Pro Light" panose="020B0304020202020204" pitchFamily="34" charset="0"/>
                </a:endParaRPr>
              </a:p>
            </p:txBody>
          </p:sp>
        </mc:Choice>
        <mc:Fallback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7428C542-0D2F-4424-8B04-AEE72020426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56376" y="4532732"/>
                <a:ext cx="984052" cy="404791"/>
              </a:xfrm>
              <a:prstGeom prst="rect">
                <a:avLst/>
              </a:prstGeom>
              <a:blipFill>
                <a:blip r:embed="rId9"/>
                <a:stretch>
                  <a:fillRect t="-10606" b="-757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AC4463DE-C42B-4A5B-A0ED-897E2487AF7C}"/>
                  </a:ext>
                </a:extLst>
              </p:cNvPr>
              <p:cNvSpPr txBox="1"/>
              <p:nvPr/>
            </p:nvSpPr>
            <p:spPr>
              <a:xfrm>
                <a:off x="1266121" y="4979766"/>
                <a:ext cx="1381340" cy="40479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acc>
                        <m:accPr>
                          <m:chr m:val="⃗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𝑂𝐶</m:t>
                          </m:r>
                        </m:e>
                      </m:acc>
                      <m:r>
                        <a:rPr lang="en-US" i="1">
                          <a:latin typeface="Cambria Math" panose="02040503050406030204" pitchFamily="18" charset="0"/>
                        </a:rPr>
                        <m:t>−</m:t>
                      </m:r>
                      <m:acc>
                        <m:accPr>
                          <m:chr m:val="⃗"/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𝑂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𝐷</m:t>
                          </m:r>
                        </m:e>
                      </m:acc>
                    </m:oMath>
                  </m:oMathPara>
                </a14:m>
                <a:endParaRPr lang="en-US">
                  <a:latin typeface="Avenir Next LT Pro Light" panose="020B0304020202020204" pitchFamily="34" charset="0"/>
                </a:endParaRPr>
              </a:p>
            </p:txBody>
          </p:sp>
        </mc:Choice>
        <mc:Fallback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AC4463DE-C42B-4A5B-A0ED-897E2487AF7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66121" y="4979766"/>
                <a:ext cx="1381340" cy="404791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24AF0B88-1494-4575-8EA9-8A9CA9015EF8}"/>
                  </a:ext>
                </a:extLst>
              </p:cNvPr>
              <p:cNvSpPr txBox="1"/>
              <p:nvPr/>
            </p:nvSpPr>
            <p:spPr>
              <a:xfrm>
                <a:off x="1266121" y="5436778"/>
                <a:ext cx="1637628" cy="55245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eqAr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</m:t>
                      </m:r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en-US">
                  <a:latin typeface="Avenir Next LT Pro Light" panose="020B0304020202020204" pitchFamily="34" charset="0"/>
                </a:endParaRPr>
              </a:p>
            </p:txBody>
          </p:sp>
        </mc:Choice>
        <mc:Fallback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24AF0B88-1494-4575-8EA9-8A9CA9015EF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66121" y="5436778"/>
                <a:ext cx="1637628" cy="552459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057836A8-8C0A-46E4-8D9D-D79CC5BB59BF}"/>
                  </a:ext>
                </a:extLst>
              </p:cNvPr>
              <p:cNvSpPr txBox="1"/>
              <p:nvPr/>
            </p:nvSpPr>
            <p:spPr>
              <a:xfrm>
                <a:off x="1276754" y="6079395"/>
                <a:ext cx="1007327" cy="55245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−4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en-US">
                  <a:latin typeface="Avenir Next LT Pro Light" panose="020B0304020202020204" pitchFamily="34" charset="0"/>
                </a:endParaRPr>
              </a:p>
            </p:txBody>
          </p:sp>
        </mc:Choice>
        <mc:Fallback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057836A8-8C0A-46E4-8D9D-D79CC5BB59B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76754" y="6079395"/>
                <a:ext cx="1007327" cy="552459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TextBox 18">
            <a:extLst>
              <a:ext uri="{FF2B5EF4-FFF2-40B4-BE49-F238E27FC236}">
                <a16:creationId xmlns:a16="http://schemas.microsoft.com/office/drawing/2014/main" id="{C48EC1F4-0E84-4C60-A2E4-12BCDBCCE28F}"/>
              </a:ext>
            </a:extLst>
          </p:cNvPr>
          <p:cNvSpPr txBox="1"/>
          <p:nvPr/>
        </p:nvSpPr>
        <p:spPr>
          <a:xfrm>
            <a:off x="3646968" y="2409046"/>
            <a:ext cx="5437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Jadi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1F4FE386-0AD8-4F7A-BC6D-15DEB3BAFB8A}"/>
                  </a:ext>
                </a:extLst>
              </p:cNvPr>
              <p:cNvSpPr txBox="1"/>
              <p:nvPr/>
            </p:nvSpPr>
            <p:spPr>
              <a:xfrm>
                <a:off x="4190707" y="2285583"/>
                <a:ext cx="2344744" cy="55245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</m:acc>
                    <m:r>
                      <a:rPr lang="en-US" b="0" i="1" smtClean="0">
                        <a:latin typeface="Cambria Math" panose="02040503050406030204" pitchFamily="18" charset="0"/>
                      </a:rPr>
                      <m:t>−</m:t>
                    </m:r>
                    <m:acc>
                      <m:accPr>
                        <m:chr m:val="⃗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𝑞</m:t>
                        </m:r>
                      </m:e>
                    </m:acc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US"/>
                  <a:t>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eqArr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7</m:t>
                            </m:r>
                          </m:e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−1</m:t>
                            </m:r>
                          </m:e>
                        </m:eqArr>
                      </m:e>
                    </m:d>
                    <m:r>
                      <a:rPr lang="en-US" b="0" i="0" smtClean="0">
                        <a:latin typeface="Cambria Math" panose="02040503050406030204" pitchFamily="18" charset="0"/>
                      </a:rPr>
                      <m:t>−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eqArr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3</m:t>
                            </m:r>
                          </m:e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−4</m:t>
                            </m:r>
                          </m:e>
                        </m:eqArr>
                      </m:e>
                    </m:d>
                  </m:oMath>
                </a14:m>
                <a:endParaRPr lang="en-US">
                  <a:latin typeface="Avenir Next LT Pro Light" panose="020B0304020202020204" pitchFamily="34" charset="0"/>
                </a:endParaRPr>
              </a:p>
            </p:txBody>
          </p:sp>
        </mc:Choice>
        <mc:Fallback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1F4FE386-0AD8-4F7A-BC6D-15DEB3BAFB8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0707" y="2285583"/>
                <a:ext cx="2344744" cy="552459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F6D825BF-DAED-4888-9E8D-31914FE7D48F}"/>
                  </a:ext>
                </a:extLst>
              </p:cNvPr>
              <p:cNvSpPr txBox="1"/>
              <p:nvPr/>
            </p:nvSpPr>
            <p:spPr>
              <a:xfrm>
                <a:off x="4730754" y="2952068"/>
                <a:ext cx="834203" cy="55322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en-US">
                  <a:latin typeface="Avenir Next LT Pro Light" panose="020B0304020202020204" pitchFamily="34" charset="0"/>
                </a:endParaRPr>
              </a:p>
            </p:txBody>
          </p:sp>
        </mc:Choice>
        <mc:Fallback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F6D825BF-DAED-4888-9E8D-31914FE7D48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30754" y="2952068"/>
                <a:ext cx="834203" cy="553228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44D01DDB-0816-4F7C-96DE-445D328080C2}"/>
                  </a:ext>
                </a:extLst>
              </p:cNvPr>
              <p:cNvSpPr txBox="1"/>
              <p:nvPr/>
            </p:nvSpPr>
            <p:spPr>
              <a:xfrm>
                <a:off x="6942113" y="2376252"/>
                <a:ext cx="2322559" cy="40325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>
                    <a:latin typeface="Avenir Next LT Pro Light" panose="020B0304020202020204" pitchFamily="34" charset="0"/>
                  </a:rPr>
                  <a:t>b.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acc>
                          <m:accPr>
                            <m:chr m:val="⃗"/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𝑝</m:t>
                            </m:r>
                          </m:e>
                        </m:acc>
                        <m:r>
                          <a:rPr lang="en-US" i="1">
                            <a:latin typeface="Cambria Math" panose="02040503050406030204" pitchFamily="18" charset="0"/>
                          </a:rPr>
                          <m:t>−</m:t>
                        </m:r>
                        <m:acc>
                          <m:accPr>
                            <m:chr m:val="⃗"/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𝑞</m:t>
                            </m:r>
                          </m:e>
                        </m:acc>
                      </m:e>
                    </m:d>
                    <m:r>
                      <a:rPr lang="en-US" b="0" i="0" smtClean="0">
                        <a:latin typeface="Cambria Math" panose="02040503050406030204" pitchFamily="18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sSup>
                          <m:sSup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4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sSup>
                          <m:sSup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e>
                          <m:sup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e>
                    </m:rad>
                  </m:oMath>
                </a14:m>
                <a:endParaRPr lang="en-US">
                  <a:latin typeface="Avenir Next LT Pro Light" panose="020B0304020202020204" pitchFamily="34" charset="0"/>
                </a:endParaRPr>
              </a:p>
            </p:txBody>
          </p:sp>
        </mc:Choice>
        <mc:Fallback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44D01DDB-0816-4F7C-96DE-445D328080C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42113" y="2376252"/>
                <a:ext cx="2322559" cy="403252"/>
              </a:xfrm>
              <a:prstGeom prst="rect">
                <a:avLst/>
              </a:prstGeom>
              <a:blipFill>
                <a:blip r:embed="rId15"/>
                <a:stretch>
                  <a:fillRect l="-2362" t="-12121" b="-242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D2C18BBA-E81F-47A1-91D1-5D4637531766}"/>
                  </a:ext>
                </a:extLst>
              </p:cNvPr>
              <p:cNvSpPr txBox="1"/>
              <p:nvPr/>
            </p:nvSpPr>
            <p:spPr>
              <a:xfrm>
                <a:off x="7888409" y="2898174"/>
                <a:ext cx="1291636" cy="40197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0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16+</m:t>
                          </m:r>
                          <m:r>
                            <a:rPr lang="en-US" i="1" smtClean="0">
                              <a:latin typeface="Cambria Math" panose="02040503050406030204" pitchFamily="18" charset="0"/>
                            </a:rPr>
                            <m:t>9</m:t>
                          </m:r>
                        </m:e>
                      </m:rad>
                    </m:oMath>
                  </m:oMathPara>
                </a14:m>
                <a:endParaRPr lang="en-US">
                  <a:latin typeface="Avenir Next LT Pro Light" panose="020B0304020202020204" pitchFamily="34" charset="0"/>
                </a:endParaRPr>
              </a:p>
            </p:txBody>
          </p:sp>
        </mc:Choice>
        <mc:Fallback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D2C18BBA-E81F-47A1-91D1-5D463753176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88409" y="2898174"/>
                <a:ext cx="1291636" cy="401970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6AAB406A-C7D8-49C0-95BB-F2F168F9D09F}"/>
                  </a:ext>
                </a:extLst>
              </p:cNvPr>
              <p:cNvSpPr txBox="1"/>
              <p:nvPr/>
            </p:nvSpPr>
            <p:spPr>
              <a:xfrm>
                <a:off x="7888409" y="3356872"/>
                <a:ext cx="887679" cy="40754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0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25</m:t>
                          </m:r>
                        </m:e>
                      </m:rad>
                    </m:oMath>
                  </m:oMathPara>
                </a14:m>
                <a:endParaRPr lang="en-US">
                  <a:latin typeface="Avenir Next LT Pro Light" panose="020B0304020202020204" pitchFamily="34" charset="0"/>
                </a:endParaRPr>
              </a:p>
            </p:txBody>
          </p:sp>
        </mc:Choice>
        <mc:Fallback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6AAB406A-C7D8-49C0-95BB-F2F168F9D09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88409" y="3356872"/>
                <a:ext cx="887679" cy="407547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4A5BEB21-EA4A-4AEC-8E1A-EE40D90BBF90}"/>
                  </a:ext>
                </a:extLst>
              </p:cNvPr>
              <p:cNvSpPr txBox="1"/>
              <p:nvPr/>
            </p:nvSpPr>
            <p:spPr>
              <a:xfrm>
                <a:off x="7905957" y="3805733"/>
                <a:ext cx="60785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0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5</m:t>
                      </m:r>
                    </m:oMath>
                  </m:oMathPara>
                </a14:m>
                <a:endParaRPr lang="en-US">
                  <a:latin typeface="Avenir Next LT Pro Light" panose="020B0304020202020204" pitchFamily="34" charset="0"/>
                </a:endParaRPr>
              </a:p>
            </p:txBody>
          </p:sp>
        </mc:Choice>
        <mc:Fallback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4A5BEB21-EA4A-4AEC-8E1A-EE40D90BBF9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05957" y="3805733"/>
                <a:ext cx="607859" cy="369332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E4D2DC23-1A61-41C3-86A9-680712C70880}"/>
                  </a:ext>
                </a:extLst>
              </p:cNvPr>
              <p:cNvSpPr txBox="1"/>
              <p:nvPr/>
            </p:nvSpPr>
            <p:spPr>
              <a:xfrm>
                <a:off x="6942113" y="4303914"/>
                <a:ext cx="316945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/>
                  <a:t>Jadi panjang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</m:acc>
                    <m:r>
                      <a:rPr lang="en-US" b="0" i="1" smtClean="0">
                        <a:latin typeface="Cambria Math" panose="02040503050406030204" pitchFamily="18" charset="0"/>
                      </a:rPr>
                      <m:t>−</m:t>
                    </m:r>
                    <m:acc>
                      <m:accPr>
                        <m:chr m:val="⃗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𝑞</m:t>
                        </m:r>
                      </m:e>
                    </m:acc>
                  </m:oMath>
                </a14:m>
                <a:r>
                  <a:rPr lang="en-US"/>
                  <a:t> = 5 satuan </a:t>
                </a:r>
              </a:p>
            </p:txBody>
          </p:sp>
        </mc:Choice>
        <mc:Fallback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E4D2DC23-1A61-41C3-86A9-680712C7088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42113" y="4303914"/>
                <a:ext cx="3169450" cy="369332"/>
              </a:xfrm>
              <a:prstGeom prst="rect">
                <a:avLst/>
              </a:prstGeom>
              <a:blipFill>
                <a:blip r:embed="rId19"/>
                <a:stretch>
                  <a:fillRect l="-1731" t="-22951" b="-245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905106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237</TotalTime>
  <Words>197</Words>
  <Application>Microsoft Office PowerPoint</Application>
  <PresentationFormat>Widescreen</PresentationFormat>
  <Paragraphs>32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2" baseType="lpstr">
      <vt:lpstr>Arial</vt:lpstr>
      <vt:lpstr>Avenir Next LT Pro Light</vt:lpstr>
      <vt:lpstr>Bradley Hand ITC</vt:lpstr>
      <vt:lpstr>Calibri</vt:lpstr>
      <vt:lpstr>Calibri Light</vt:lpstr>
      <vt:lpstr>Cambria Math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User</cp:lastModifiedBy>
  <cp:revision>5</cp:revision>
  <dcterms:created xsi:type="dcterms:W3CDTF">2021-10-07T08:41:06Z</dcterms:created>
  <dcterms:modified xsi:type="dcterms:W3CDTF">2021-10-11T12:23:28Z</dcterms:modified>
</cp:coreProperties>
</file>