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63" r:id="rId2"/>
    <p:sldMasterId id="2147483780" r:id="rId3"/>
    <p:sldMasterId id="2147483826" r:id="rId4"/>
  </p:sldMasterIdLst>
  <p:notesMasterIdLst>
    <p:notesMasterId r:id="rId12"/>
  </p:notesMasterIdLst>
  <p:sldIdLst>
    <p:sldId id="376" r:id="rId5"/>
    <p:sldId id="289" r:id="rId6"/>
    <p:sldId id="373" r:id="rId7"/>
    <p:sldId id="374" r:id="rId8"/>
    <p:sldId id="375" r:id="rId9"/>
    <p:sldId id="377" r:id="rId10"/>
    <p:sldId id="262" r:id="rId1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1B7"/>
    <a:srgbClr val="15ADC1"/>
    <a:srgbClr val="49DEE9"/>
    <a:srgbClr val="43D7EB"/>
    <a:srgbClr val="59A9AF"/>
    <a:srgbClr val="FFFFFF"/>
    <a:srgbClr val="6EB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FCD2E-B5A0-40F9-86FD-34485D6A015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067F6-871B-4D3A-B282-3AB277CCB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1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9" name="Google Shape;1349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94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84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04523" y="0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60363" y="2564904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102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7145" y="1700808"/>
            <a:ext cx="3264727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52723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47939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575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8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6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10208" y="1832542"/>
            <a:ext cx="3600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427952" y="1832542"/>
            <a:ext cx="3648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32716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3796148" y="1572993"/>
            <a:ext cx="4535419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03453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8952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8504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28504" y="2956276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728056" y="5447872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444409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43961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43961" y="2956276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3443513" y="5447872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9867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59419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59419" y="2956276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6158971" y="5447872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875325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874877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874877" y="2956276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8874429" y="5447872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686734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64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" y="3909054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498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222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597272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9913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791744" y="502830"/>
            <a:ext cx="4608512" cy="4620329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2131" y="5106393"/>
            <a:ext cx="4608512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1933" y="5925277"/>
            <a:ext cx="4608512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95139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78610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10430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0979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076425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2813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2297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137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1733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9282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21545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03387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40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135893" y="2393204"/>
            <a:ext cx="7056107" cy="144016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35696" y="3929373"/>
            <a:ext cx="7056107" cy="651755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54" y="876466"/>
            <a:ext cx="2353733" cy="52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174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62990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53107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415814" y="983523"/>
            <a:ext cx="3360373" cy="33603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02" y="1518948"/>
            <a:ext cx="1092397" cy="242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187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70529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49430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78704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0805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852377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8871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773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429460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279426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29168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453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115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56587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342915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/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/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/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4965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128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51424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89508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6311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02681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911424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3561843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621226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886268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3242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001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717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990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695733" y="1873019"/>
            <a:ext cx="8496267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5514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79776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112000" y="3930000"/>
            <a:ext cx="4080000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344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25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44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55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6217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D4B184-C4FE-4EB3-A7EE-508056398698}"/>
              </a:ext>
            </a:extLst>
          </p:cNvPr>
          <p:cNvSpPr/>
          <p:nvPr/>
        </p:nvSpPr>
        <p:spPr>
          <a:xfrm>
            <a:off x="1476533" y="1836150"/>
            <a:ext cx="5190076" cy="9076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1" name="Google Shape;1351;p29"/>
          <p:cNvGrpSpPr/>
          <p:nvPr/>
        </p:nvGrpSpPr>
        <p:grpSpPr>
          <a:xfrm>
            <a:off x="1900849" y="-263365"/>
            <a:ext cx="8775048" cy="1686411"/>
            <a:chOff x="2214886" y="42503"/>
            <a:chExt cx="5478966" cy="1264809"/>
          </a:xfrm>
        </p:grpSpPr>
        <p:sp>
          <p:nvSpPr>
            <p:cNvPr id="1352" name="Google Shape;1352;p29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3" name="Google Shape;1353;p29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4" name="Google Shape;1354;p29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55" name="Google Shape;1355;p29"/>
          <p:cNvSpPr txBox="1">
            <a:spLocks noGrp="1"/>
          </p:cNvSpPr>
          <p:nvPr>
            <p:ph type="title"/>
          </p:nvPr>
        </p:nvSpPr>
        <p:spPr>
          <a:xfrm>
            <a:off x="2380935" y="198041"/>
            <a:ext cx="8061534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-US" sz="3200"/>
              <a:t>A. Peluang Teoretis</a:t>
            </a:r>
            <a:endParaRPr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CDC54-9031-49C0-B55A-53194F8D844F}"/>
              </a:ext>
            </a:extLst>
          </p:cNvPr>
          <p:cNvSpPr txBox="1"/>
          <p:nvPr/>
        </p:nvSpPr>
        <p:spPr>
          <a:xfrm>
            <a:off x="1196808" y="1425110"/>
            <a:ext cx="924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Peluang Teoretis kejadian K dengan ruang sampel</a:t>
            </a:r>
            <a:r>
              <a:rPr kumimoji="0" lang="en-US" sz="1800" b="0" i="1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 adalah: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2C692C8-2DF4-45F9-93F2-2B04242E1244}"/>
                  </a:ext>
                </a:extLst>
              </p:cNvPr>
              <p:cNvSpPr txBox="1"/>
              <p:nvPr/>
            </p:nvSpPr>
            <p:spPr>
              <a:xfrm>
                <a:off x="1582858" y="1944773"/>
                <a:ext cx="7071324" cy="69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P(K)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𝐾</m:t>
                            </m:r>
                          </m:e>
                        </m:d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𝑆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2C692C8-2DF4-45F9-93F2-2B04242E1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858" y="1944773"/>
                <a:ext cx="7071324" cy="690382"/>
              </a:xfrm>
              <a:prstGeom prst="rect">
                <a:avLst/>
              </a:prstGeom>
              <a:blipFill>
                <a:blip r:embed="rId3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A179F71-DB6C-4A10-BDC5-5D44B0CF934D}"/>
              </a:ext>
            </a:extLst>
          </p:cNvPr>
          <p:cNvSpPr txBox="1"/>
          <p:nvPr/>
        </p:nvSpPr>
        <p:spPr>
          <a:xfrm>
            <a:off x="2986355" y="1920632"/>
            <a:ext cx="480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←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banyak kejadian yang dimaksud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23978A-A53B-4FAC-B663-092045CF440A}"/>
              </a:ext>
            </a:extLst>
          </p:cNvPr>
          <p:cNvSpPr txBox="1"/>
          <p:nvPr/>
        </p:nvSpPr>
        <p:spPr>
          <a:xfrm>
            <a:off x="2986355" y="2280420"/>
            <a:ext cx="480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←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banyak ruang sampel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EBE5EA-D7BC-433F-8C1A-54C96B35F527}"/>
              </a:ext>
            </a:extLst>
          </p:cNvPr>
          <p:cNvSpPr txBox="1"/>
          <p:nvPr/>
        </p:nvSpPr>
        <p:spPr>
          <a:xfrm>
            <a:off x="1134017" y="2979303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rgbClr val="FF0000"/>
                </a:solidFill>
                <a:latin typeface="Harrington" pitchFamily="82" charset="0"/>
              </a:rPr>
              <a:t>Contoh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38CD9C-B7A9-43B3-A286-66C1E6728C40}"/>
              </a:ext>
            </a:extLst>
          </p:cNvPr>
          <p:cNvSpPr txBox="1"/>
          <p:nvPr/>
        </p:nvSpPr>
        <p:spPr>
          <a:xfrm>
            <a:off x="1081297" y="3509366"/>
            <a:ext cx="10317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Goudy Old Style" pitchFamily="18" charset="0"/>
              </a:rPr>
              <a:t>Dalam sebuah kantong terdapat 8 kelereng biru, 7 kelereng merah, dan 9 kelereng kuning. Sebuah kelereng diambil secara acak. Tentukan peluang terambil kelereng berikut!</a:t>
            </a:r>
          </a:p>
          <a:p>
            <a:pPr algn="just"/>
            <a:r>
              <a:rPr lang="en-US" b="1">
                <a:latin typeface="Goudy Old Style" pitchFamily="18" charset="0"/>
              </a:rPr>
              <a:t>a) Kelereng merah			b) kelereng biru atau kuning</a:t>
            </a:r>
            <a:endParaRPr lang="id-ID" b="1" dirty="0">
              <a:latin typeface="Goudy Old Style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BD1418-8BE1-47B0-8AD3-0889317A6482}"/>
              </a:ext>
            </a:extLst>
          </p:cNvPr>
          <p:cNvSpPr txBox="1"/>
          <p:nvPr/>
        </p:nvSpPr>
        <p:spPr>
          <a:xfrm>
            <a:off x="1070735" y="4424161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rgbClr val="FF0000"/>
                </a:solidFill>
                <a:latin typeface="Harrington" pitchFamily="82" charset="0"/>
              </a:rPr>
              <a:t>Pembahasan: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33DBE5-C580-4026-9EED-ADCCD3A42840}"/>
              </a:ext>
            </a:extLst>
          </p:cNvPr>
          <p:cNvSpPr txBox="1"/>
          <p:nvPr/>
        </p:nvSpPr>
        <p:spPr>
          <a:xfrm>
            <a:off x="1070735" y="4936685"/>
            <a:ext cx="573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solidFill>
                  <a:srgbClr val="FF0000"/>
                </a:solidFill>
                <a:latin typeface="Goudy Old Style" pitchFamily="18" charset="0"/>
              </a:rPr>
              <a:t>a)</a:t>
            </a:r>
            <a:r>
              <a:rPr lang="en-US" b="1">
                <a:latin typeface="Goudy Old Style" pitchFamily="18" charset="0"/>
              </a:rPr>
              <a:t> K : kejadian terambil kelereng merah sehingga n(K) = 7</a:t>
            </a:r>
            <a:endParaRPr lang="id-ID" b="1" dirty="0">
              <a:latin typeface="Goudy Old Style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75A872-A6C4-499E-A75C-5398DBA75E1B}"/>
              </a:ext>
            </a:extLst>
          </p:cNvPr>
          <p:cNvSpPr txBox="1"/>
          <p:nvPr/>
        </p:nvSpPr>
        <p:spPr>
          <a:xfrm>
            <a:off x="1281873" y="5264543"/>
            <a:ext cx="10317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Goudy Old Style" pitchFamily="18" charset="0"/>
              </a:rPr>
              <a:t>Banyak anggota ruang sampel atau n (S) = 24</a:t>
            </a:r>
            <a:endParaRPr lang="id-ID" b="1" dirty="0">
              <a:latin typeface="Goudy Old Style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2B56EE-FCD8-471A-9F8A-BD70ECB38E05}"/>
                  </a:ext>
                </a:extLst>
              </p:cNvPr>
              <p:cNvSpPr txBox="1"/>
              <p:nvPr/>
            </p:nvSpPr>
            <p:spPr>
              <a:xfrm>
                <a:off x="1281873" y="5616542"/>
                <a:ext cx="2907355" cy="69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P(K)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𝐾</m:t>
                            </m:r>
                          </m:e>
                        </m:d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24</m:t>
                        </m:r>
                      </m:den>
                    </m:f>
                  </m:oMath>
                </a14:m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2B56EE-FCD8-471A-9F8A-BD70ECB38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873" y="5616542"/>
                <a:ext cx="2907355" cy="690382"/>
              </a:xfrm>
              <a:prstGeom prst="rect">
                <a:avLst/>
              </a:prstGeom>
              <a:blipFill>
                <a:blip r:embed="rId4"/>
                <a:stretch>
                  <a:fillRect l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90C5184-EC21-4A07-93F8-16C455BDFACB}"/>
              </a:ext>
            </a:extLst>
          </p:cNvPr>
          <p:cNvSpPr txBox="1"/>
          <p:nvPr/>
        </p:nvSpPr>
        <p:spPr>
          <a:xfrm>
            <a:off x="6666609" y="4922978"/>
            <a:ext cx="539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solidFill>
                  <a:srgbClr val="FF0000"/>
                </a:solidFill>
                <a:latin typeface="Goudy Old Style" pitchFamily="18" charset="0"/>
              </a:rPr>
              <a:t>b)</a:t>
            </a:r>
            <a:r>
              <a:rPr lang="en-US" b="1">
                <a:latin typeface="Goudy Old Style" pitchFamily="18" charset="0"/>
              </a:rPr>
              <a:t> K : kejadian terambil kelereng biru atau kuning sehingga n(K) = 8 + 9 = 17</a:t>
            </a:r>
            <a:endParaRPr lang="id-ID" b="1" dirty="0">
              <a:latin typeface="Goudy Old Style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FD46F8C-25DE-496C-A489-36DF11BAA443}"/>
                  </a:ext>
                </a:extLst>
              </p:cNvPr>
              <p:cNvSpPr txBox="1"/>
              <p:nvPr/>
            </p:nvSpPr>
            <p:spPr>
              <a:xfrm>
                <a:off x="6896547" y="5616542"/>
                <a:ext cx="2907355" cy="69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P(K)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𝐾</m:t>
                            </m:r>
                          </m:e>
                        </m:d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17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24</m:t>
                        </m:r>
                      </m:den>
                    </m:f>
                  </m:oMath>
                </a14:m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FD46F8C-25DE-496C-A489-36DF11BA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547" y="5616542"/>
                <a:ext cx="2907355" cy="690382"/>
              </a:xfrm>
              <a:prstGeom prst="rect">
                <a:avLst/>
              </a:prstGeom>
              <a:blipFill>
                <a:blip r:embed="rId5"/>
                <a:stretch>
                  <a:fillRect l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55" grpId="0"/>
      <p:bldP spid="6" grpId="0"/>
      <p:bldP spid="35" grpId="0"/>
      <p:bldP spid="12" grpId="0"/>
      <p:bldP spid="13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1868D6-EC40-43D7-B676-C5A78DFA101D}"/>
              </a:ext>
            </a:extLst>
          </p:cNvPr>
          <p:cNvSpPr txBox="1"/>
          <p:nvPr/>
        </p:nvSpPr>
        <p:spPr>
          <a:xfrm>
            <a:off x="761877" y="268000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>
                <a:solidFill>
                  <a:srgbClr val="FF0000"/>
                </a:solidFill>
                <a:latin typeface="Harrington" pitchFamily="82" charset="0"/>
              </a:rPr>
              <a:t>Contoh </a:t>
            </a:r>
            <a:r>
              <a:rPr lang="en-US">
                <a:solidFill>
                  <a:srgbClr val="FF0000"/>
                </a:solidFill>
                <a:latin typeface="Harrington" pitchFamily="82" charset="0"/>
              </a:rPr>
              <a:t>2</a:t>
            </a:r>
            <a:endParaRPr lang="id-ID" dirty="0">
              <a:solidFill>
                <a:srgbClr val="FF0000"/>
              </a:solidFill>
              <a:latin typeface="Harrington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FBB904-DDF1-4F5D-9053-F6ED39D93774}"/>
              </a:ext>
            </a:extLst>
          </p:cNvPr>
          <p:cNvSpPr txBox="1"/>
          <p:nvPr/>
        </p:nvSpPr>
        <p:spPr>
          <a:xfrm>
            <a:off x="751689" y="744898"/>
            <a:ext cx="10317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Goudy Old Style" pitchFamily="18" charset="0"/>
              </a:rPr>
              <a:t>Dua buah dadu ditos bersama-sama. Tentukan peluang kejadian berikut!</a:t>
            </a:r>
          </a:p>
          <a:p>
            <a:pPr marL="342900" indent="-342900" algn="just">
              <a:buAutoNum type="alphaLcParenR"/>
            </a:pPr>
            <a:r>
              <a:rPr lang="en-US" b="1">
                <a:latin typeface="Goudy Old Style" pitchFamily="18" charset="0"/>
              </a:rPr>
              <a:t>Muncul jumlah kedua mata dadu adalah 10</a:t>
            </a:r>
          </a:p>
          <a:p>
            <a:pPr marL="342900" indent="-342900" algn="just">
              <a:buAutoNum type="alphaLcParenR"/>
            </a:pPr>
            <a:r>
              <a:rPr lang="en-US" b="1">
                <a:latin typeface="Goudy Old Style" pitchFamily="18" charset="0"/>
              </a:rPr>
              <a:t>Muncul mata dadu pertama adalah 2 kali mata dadu kedua</a:t>
            </a:r>
            <a:endParaRPr lang="id-ID" b="1" dirty="0">
              <a:latin typeface="Goudy Old Style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AEABF-AED4-4CE0-8A63-CD6ED8BA03FC}"/>
              </a:ext>
            </a:extLst>
          </p:cNvPr>
          <p:cNvSpPr txBox="1"/>
          <p:nvPr/>
        </p:nvSpPr>
        <p:spPr>
          <a:xfrm>
            <a:off x="751689" y="1775794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solidFill>
                  <a:srgbClr val="FF0000"/>
                </a:solidFill>
                <a:latin typeface="AR BLANCA" pitchFamily="2" charset="0"/>
              </a:rPr>
              <a:t>Pembahasan</a:t>
            </a:r>
            <a:endParaRPr lang="en-GB" sz="2000" dirty="0">
              <a:solidFill>
                <a:srgbClr val="FF0000"/>
              </a:solidFill>
              <a:latin typeface="AR BLANCA" pitchFamily="2" charset="0"/>
            </a:endParaRPr>
          </a:p>
        </p:txBody>
      </p:sp>
      <p:pic>
        <p:nvPicPr>
          <p:cNvPr id="5" name="Picture 3" descr="C:\Users\user\Pictures\ruang sampel\ruangsampel4.jpg">
            <a:extLst>
              <a:ext uri="{FF2B5EF4-FFF2-40B4-BE49-F238E27FC236}">
                <a16:creationId xmlns:a16="http://schemas.microsoft.com/office/drawing/2014/main" id="{82F4CF49-F246-4E4E-A665-8B51270E9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690" y="2195782"/>
            <a:ext cx="4466354" cy="2398467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062E72-27B1-44DE-BAB8-DB364B5184FC}"/>
              </a:ext>
            </a:extLst>
          </p:cNvPr>
          <p:cNvSpPr txBox="1"/>
          <p:nvPr/>
        </p:nvSpPr>
        <p:spPr>
          <a:xfrm>
            <a:off x="669023" y="4666173"/>
            <a:ext cx="570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Goudy Old Style" pitchFamily="18" charset="0"/>
              </a:rPr>
              <a:t>a) K : kejadian muncul jumlah kedua mata dadu adalah 10</a:t>
            </a:r>
            <a:endParaRPr lang="id-ID" b="1" dirty="0">
              <a:latin typeface="Goudy Old Style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234B38-0693-400C-A2F6-2A2F44241D0B}"/>
              </a:ext>
            </a:extLst>
          </p:cNvPr>
          <p:cNvSpPr txBox="1"/>
          <p:nvPr/>
        </p:nvSpPr>
        <p:spPr>
          <a:xfrm>
            <a:off x="897623" y="4985810"/>
            <a:ext cx="275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Goudy Old Style" pitchFamily="18" charset="0"/>
              </a:rPr>
              <a:t>K : {(4, 6); (5, 5); (6, 4)}</a:t>
            </a:r>
            <a:endParaRPr lang="id-ID" b="1" dirty="0">
              <a:latin typeface="Goudy Old Style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8819B9-D808-4EEC-A062-B63E37DE2EA7}"/>
              </a:ext>
            </a:extLst>
          </p:cNvPr>
          <p:cNvSpPr txBox="1"/>
          <p:nvPr/>
        </p:nvSpPr>
        <p:spPr>
          <a:xfrm>
            <a:off x="897622" y="5355142"/>
            <a:ext cx="275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Goudy Old Style" pitchFamily="18" charset="0"/>
              </a:rPr>
              <a:t>n(K) : 3</a:t>
            </a:r>
            <a:endParaRPr lang="id-ID" b="1" dirty="0">
              <a:latin typeface="Goudy Old Style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3A8C11-5D4D-413C-A688-074B347D8689}"/>
                  </a:ext>
                </a:extLst>
              </p:cNvPr>
              <p:cNvSpPr txBox="1"/>
              <p:nvPr/>
            </p:nvSpPr>
            <p:spPr>
              <a:xfrm>
                <a:off x="897622" y="5674779"/>
                <a:ext cx="2759977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>
                    <a:solidFill>
                      <a:schemeClr val="accent4">
                        <a:lumMod val="75000"/>
                      </a:schemeClr>
                    </a:solidFill>
                    <a:latin typeface="Goudy Old Style" pitchFamily="18" charset="0"/>
                  </a:rPr>
                  <a:t>Jadi P(K) =</a:t>
                </a:r>
                <a:r>
                  <a:rPr lang="en-US" sz="2000" b="1">
                    <a:solidFill>
                      <a:schemeClr val="accent4">
                        <a:lumMod val="75000"/>
                      </a:schemeClr>
                    </a:solidFill>
                    <a:latin typeface="Goudy Old Style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id-ID" b="1" dirty="0">
                  <a:solidFill>
                    <a:schemeClr val="accent4">
                      <a:lumMod val="75000"/>
                    </a:schemeClr>
                  </a:solidFill>
                  <a:latin typeface="Goudy Old Style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3A8C11-5D4D-413C-A688-074B347D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22" y="5674779"/>
                <a:ext cx="2759977" cy="536942"/>
              </a:xfrm>
              <a:prstGeom prst="rect">
                <a:avLst/>
              </a:prstGeom>
              <a:blipFill>
                <a:blip r:embed="rId3"/>
                <a:stretch>
                  <a:fillRect l="-1766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FD212D5-6DED-42C8-A36D-CC5DCE3F865A}"/>
              </a:ext>
            </a:extLst>
          </p:cNvPr>
          <p:cNvSpPr txBox="1"/>
          <p:nvPr/>
        </p:nvSpPr>
        <p:spPr>
          <a:xfrm>
            <a:off x="6480312" y="4211377"/>
            <a:ext cx="570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Goudy Old Style" pitchFamily="18" charset="0"/>
              </a:rPr>
              <a:t>b) K : kejadian muncul mata dadu pertama adalah 2 kali mata dadu kedua</a:t>
            </a:r>
            <a:endParaRPr lang="id-ID" b="1" dirty="0">
              <a:latin typeface="Goudy Old Style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F2A93D-6569-4F9D-834A-7F0451334C83}"/>
              </a:ext>
            </a:extLst>
          </p:cNvPr>
          <p:cNvSpPr txBox="1"/>
          <p:nvPr/>
        </p:nvSpPr>
        <p:spPr>
          <a:xfrm>
            <a:off x="6788426" y="4827327"/>
            <a:ext cx="275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Goudy Old Style" pitchFamily="18" charset="0"/>
              </a:rPr>
              <a:t>K : {(2, 1); (4, 2); (6, 3)}</a:t>
            </a:r>
            <a:endParaRPr lang="id-ID" b="1" dirty="0">
              <a:latin typeface="Goudy Old Style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0F05AE-161C-4F05-98D8-E7F2B9831A06}"/>
              </a:ext>
            </a:extLst>
          </p:cNvPr>
          <p:cNvSpPr txBox="1"/>
          <p:nvPr/>
        </p:nvSpPr>
        <p:spPr>
          <a:xfrm>
            <a:off x="6788425" y="5196659"/>
            <a:ext cx="275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Goudy Old Style" pitchFamily="18" charset="0"/>
              </a:rPr>
              <a:t>n(K) : 3</a:t>
            </a:r>
            <a:endParaRPr lang="id-ID" b="1" dirty="0">
              <a:latin typeface="Goudy Old Style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474A9E-2016-4B92-BDBC-237D0BDF4164}"/>
                  </a:ext>
                </a:extLst>
              </p:cNvPr>
              <p:cNvSpPr txBox="1"/>
              <p:nvPr/>
            </p:nvSpPr>
            <p:spPr>
              <a:xfrm>
                <a:off x="6788425" y="5576160"/>
                <a:ext cx="2759977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>
                    <a:solidFill>
                      <a:schemeClr val="accent4">
                        <a:lumMod val="75000"/>
                      </a:schemeClr>
                    </a:solidFill>
                    <a:latin typeface="Goudy Old Style" pitchFamily="18" charset="0"/>
                  </a:rPr>
                  <a:t>Jadi P(K) =</a:t>
                </a:r>
                <a:r>
                  <a:rPr lang="en-US" sz="2000" b="1">
                    <a:solidFill>
                      <a:schemeClr val="accent4">
                        <a:lumMod val="75000"/>
                      </a:schemeClr>
                    </a:solidFill>
                    <a:latin typeface="Goudy Old Style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id-ID" b="1" dirty="0">
                  <a:solidFill>
                    <a:schemeClr val="accent4">
                      <a:lumMod val="75000"/>
                    </a:schemeClr>
                  </a:solidFill>
                  <a:latin typeface="Goudy Old Style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474A9E-2016-4B92-BDBC-237D0BDF4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425" y="5576160"/>
                <a:ext cx="2759977" cy="536942"/>
              </a:xfrm>
              <a:prstGeom prst="rect">
                <a:avLst/>
              </a:prstGeom>
              <a:blipFill>
                <a:blip r:embed="rId4"/>
                <a:stretch>
                  <a:fillRect l="-1991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52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DEA95E6-403A-47F9-85E7-0456514BF9D2}"/>
              </a:ext>
            </a:extLst>
          </p:cNvPr>
          <p:cNvSpPr txBox="1"/>
          <p:nvPr/>
        </p:nvSpPr>
        <p:spPr>
          <a:xfrm>
            <a:off x="2133477" y="12920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>
                <a:solidFill>
                  <a:srgbClr val="FF0000"/>
                </a:solidFill>
                <a:latin typeface="Harrington" pitchFamily="82" charset="0"/>
              </a:rPr>
              <a:t>Contoh </a:t>
            </a:r>
            <a:r>
              <a:rPr lang="en-US">
                <a:solidFill>
                  <a:srgbClr val="FF0000"/>
                </a:solidFill>
                <a:latin typeface="Harrington" pitchFamily="82" charset="0"/>
              </a:rPr>
              <a:t>3</a:t>
            </a:r>
            <a:endParaRPr lang="id-ID" dirty="0">
              <a:solidFill>
                <a:srgbClr val="FF0000"/>
              </a:solidFill>
              <a:latin typeface="Harrington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209255-7235-432D-A469-F1C32FC17F65}"/>
              </a:ext>
            </a:extLst>
          </p:cNvPr>
          <p:cNvSpPr txBox="1"/>
          <p:nvPr/>
        </p:nvSpPr>
        <p:spPr>
          <a:xfrm>
            <a:off x="2123289" y="476898"/>
            <a:ext cx="9306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Goudy Old Style" pitchFamily="18" charset="0"/>
              </a:rPr>
              <a:t>Tiga uang logam dittos bersama-sama. Tentukan peluang kejadian berikut!</a:t>
            </a:r>
          </a:p>
          <a:p>
            <a:pPr marL="342900" indent="-342900" algn="just">
              <a:buAutoNum type="alphaLcParenR"/>
            </a:pPr>
            <a:r>
              <a:rPr lang="en-US" b="1">
                <a:latin typeface="Goudy Old Style" pitchFamily="18" charset="0"/>
              </a:rPr>
              <a:t>Muncul satu Angka</a:t>
            </a:r>
          </a:p>
          <a:p>
            <a:pPr marL="342900" indent="-342900" algn="just">
              <a:buAutoNum type="alphaLcParenR"/>
            </a:pPr>
            <a:r>
              <a:rPr lang="en-US" b="1">
                <a:latin typeface="Goudy Old Style" pitchFamily="18" charset="0"/>
              </a:rPr>
              <a:t>Muncul paling sedikit dua Gambar</a:t>
            </a:r>
            <a:endParaRPr lang="id-ID" b="1" dirty="0">
              <a:latin typeface="Goudy Old Style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A6F0E0-83E9-4EAB-912E-03BA3CD1C717}"/>
              </a:ext>
            </a:extLst>
          </p:cNvPr>
          <p:cNvSpPr txBox="1"/>
          <p:nvPr/>
        </p:nvSpPr>
        <p:spPr>
          <a:xfrm>
            <a:off x="2123289" y="1507794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solidFill>
                  <a:srgbClr val="FF0000"/>
                </a:solidFill>
                <a:latin typeface="AR BLANCA" pitchFamily="2" charset="0"/>
              </a:rPr>
              <a:t>Pembahasan</a:t>
            </a:r>
            <a:endParaRPr lang="en-GB" sz="2000" dirty="0">
              <a:solidFill>
                <a:srgbClr val="FF0000"/>
              </a:solidFill>
              <a:latin typeface="AR BLANC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60096F-9C98-43C5-9286-C3A3BE4BFC3F}"/>
              </a:ext>
            </a:extLst>
          </p:cNvPr>
          <p:cNvSpPr txBox="1"/>
          <p:nvPr/>
        </p:nvSpPr>
        <p:spPr>
          <a:xfrm>
            <a:off x="2040623" y="4398173"/>
            <a:ext cx="570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Goudy Old Style" pitchFamily="18" charset="0"/>
              </a:rPr>
              <a:t>a) K : kejadian muncul satu Angka</a:t>
            </a:r>
            <a:endParaRPr lang="id-ID" b="1" dirty="0">
              <a:latin typeface="Goudy Old Style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2696D9-F0EF-447C-959B-7D99E2D09471}"/>
              </a:ext>
            </a:extLst>
          </p:cNvPr>
          <p:cNvSpPr txBox="1"/>
          <p:nvPr/>
        </p:nvSpPr>
        <p:spPr>
          <a:xfrm>
            <a:off x="2269223" y="4717810"/>
            <a:ext cx="275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Goudy Old Style" pitchFamily="18" charset="0"/>
              </a:rPr>
              <a:t>K : {AGG, GAG, GGA}</a:t>
            </a:r>
            <a:endParaRPr lang="id-ID" b="1" dirty="0">
              <a:latin typeface="Goudy Old Style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44432F-69DD-4107-A311-FA9E05BABA48}"/>
              </a:ext>
            </a:extLst>
          </p:cNvPr>
          <p:cNvSpPr txBox="1"/>
          <p:nvPr/>
        </p:nvSpPr>
        <p:spPr>
          <a:xfrm>
            <a:off x="2269222" y="5087142"/>
            <a:ext cx="275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Goudy Old Style" pitchFamily="18" charset="0"/>
              </a:rPr>
              <a:t>n(K) : 3</a:t>
            </a:r>
            <a:endParaRPr lang="id-ID" b="1" dirty="0">
              <a:latin typeface="Goudy Old Style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B35D72-5326-4094-8EC6-AFAD46A060D1}"/>
                  </a:ext>
                </a:extLst>
              </p:cNvPr>
              <p:cNvSpPr txBox="1"/>
              <p:nvPr/>
            </p:nvSpPr>
            <p:spPr>
              <a:xfrm>
                <a:off x="2269222" y="5406779"/>
                <a:ext cx="2759977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>
                    <a:solidFill>
                      <a:schemeClr val="accent4">
                        <a:lumMod val="75000"/>
                      </a:schemeClr>
                    </a:solidFill>
                    <a:latin typeface="Goudy Old Style" pitchFamily="18" charset="0"/>
                  </a:rPr>
                  <a:t>Jadi P(K) </a:t>
                </a:r>
                <a:r>
                  <a:rPr lang="en-US" sz="2000" b="1">
                    <a:solidFill>
                      <a:schemeClr val="accent4">
                        <a:lumMod val="75000"/>
                      </a:schemeClr>
                    </a:solidFill>
                    <a:latin typeface="Goudy Old Style" pitchFamily="18" charset="0"/>
                  </a:rPr>
                  <a:t>=</a:t>
                </a:r>
                <a:r>
                  <a:rPr lang="en-US" sz="2400" b="1">
                    <a:solidFill>
                      <a:schemeClr val="accent4">
                        <a:lumMod val="75000"/>
                      </a:schemeClr>
                    </a:solidFill>
                    <a:latin typeface="Goudy Old Style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id-ID" b="1" dirty="0">
                  <a:solidFill>
                    <a:schemeClr val="accent4">
                      <a:lumMod val="75000"/>
                    </a:schemeClr>
                  </a:solidFill>
                  <a:latin typeface="Goudy Old Style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B35D72-5326-4094-8EC6-AFAD46A06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222" y="5406779"/>
                <a:ext cx="2759977" cy="625812"/>
              </a:xfrm>
              <a:prstGeom prst="rect">
                <a:avLst/>
              </a:prstGeom>
              <a:blipFill>
                <a:blip r:embed="rId2"/>
                <a:stretch>
                  <a:fillRect l="-1766"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C:\Users\user\Pictures\ruang sampel\ruangsampel3.jpg">
            <a:extLst>
              <a:ext uri="{FF2B5EF4-FFF2-40B4-BE49-F238E27FC236}">
                <a16:creationId xmlns:a16="http://schemas.microsoft.com/office/drawing/2014/main" id="{19AE922A-9084-4780-8EE4-5FD811154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9222" y="1868085"/>
            <a:ext cx="3078030" cy="2317644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3DD37E-0200-4986-8CA8-615F15062D29}"/>
              </a:ext>
            </a:extLst>
          </p:cNvPr>
          <p:cNvSpPr txBox="1"/>
          <p:nvPr/>
        </p:nvSpPr>
        <p:spPr>
          <a:xfrm>
            <a:off x="6133995" y="4398173"/>
            <a:ext cx="570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Goudy Old Style" pitchFamily="18" charset="0"/>
              </a:rPr>
              <a:t>b) K : kejadian muncul paling sedikit dua Gambar</a:t>
            </a:r>
            <a:endParaRPr lang="id-ID" b="1" dirty="0">
              <a:latin typeface="Goudy Old Style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A68927-02CC-4C71-AD9D-6976D6F54DDB}"/>
              </a:ext>
            </a:extLst>
          </p:cNvPr>
          <p:cNvSpPr txBox="1"/>
          <p:nvPr/>
        </p:nvSpPr>
        <p:spPr>
          <a:xfrm>
            <a:off x="6362595" y="4717810"/>
            <a:ext cx="31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Goudy Old Style" pitchFamily="18" charset="0"/>
              </a:rPr>
              <a:t>K : {AGG, GAG, GGA, GGG}</a:t>
            </a:r>
            <a:endParaRPr lang="id-ID" b="1" dirty="0">
              <a:latin typeface="Goudy Old Style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8D4B60-5CC0-4065-9422-200426F6A4A3}"/>
              </a:ext>
            </a:extLst>
          </p:cNvPr>
          <p:cNvSpPr txBox="1"/>
          <p:nvPr/>
        </p:nvSpPr>
        <p:spPr>
          <a:xfrm>
            <a:off x="6362594" y="5087142"/>
            <a:ext cx="275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Goudy Old Style" pitchFamily="18" charset="0"/>
              </a:rPr>
              <a:t>n(K) : 4</a:t>
            </a:r>
            <a:endParaRPr lang="id-ID" b="1" dirty="0">
              <a:latin typeface="Goudy Old Style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8CFC8F-838E-45B1-BD0E-DC64D4B9ACCD}"/>
                  </a:ext>
                </a:extLst>
              </p:cNvPr>
              <p:cNvSpPr txBox="1"/>
              <p:nvPr/>
            </p:nvSpPr>
            <p:spPr>
              <a:xfrm>
                <a:off x="6362594" y="5406779"/>
                <a:ext cx="2759977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>
                    <a:solidFill>
                      <a:schemeClr val="accent4">
                        <a:lumMod val="75000"/>
                      </a:schemeClr>
                    </a:solidFill>
                    <a:latin typeface="Goudy Old Style" pitchFamily="18" charset="0"/>
                  </a:rPr>
                  <a:t>Jadi P(K) </a:t>
                </a:r>
                <a:r>
                  <a:rPr lang="en-US" sz="2000" b="1">
                    <a:solidFill>
                      <a:schemeClr val="accent4">
                        <a:lumMod val="75000"/>
                      </a:schemeClr>
                    </a:solidFill>
                    <a:latin typeface="Goudy Old Style" pitchFamily="18" charset="0"/>
                  </a:rPr>
                  <a:t>=</a:t>
                </a:r>
                <a:r>
                  <a:rPr lang="en-US" sz="2400" b="1">
                    <a:solidFill>
                      <a:schemeClr val="accent4">
                        <a:lumMod val="75000"/>
                      </a:schemeClr>
                    </a:solidFill>
                    <a:latin typeface="Goudy Old Style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id-ID" b="1" dirty="0">
                  <a:solidFill>
                    <a:schemeClr val="accent4">
                      <a:lumMod val="75000"/>
                    </a:schemeClr>
                  </a:solidFill>
                  <a:latin typeface="Goudy Old Style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8CFC8F-838E-45B1-BD0E-DC64D4B9A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94" y="5406779"/>
                <a:ext cx="2759977" cy="625812"/>
              </a:xfrm>
              <a:prstGeom prst="rect">
                <a:avLst/>
              </a:prstGeom>
              <a:blipFill>
                <a:blip r:embed="rId4"/>
                <a:stretch>
                  <a:fillRect l="-1991"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Ekonomi Kelas 11 | Faktor-faktor yang Memengaruhi Permintaan dan Penawaran  Uang">
            <a:extLst>
              <a:ext uri="{FF2B5EF4-FFF2-40B4-BE49-F238E27FC236}">
                <a16:creationId xmlns:a16="http://schemas.microsoft.com/office/drawing/2014/main" id="{0B40A15E-DAFA-4641-8C1E-9674615A6B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040" y="4924354"/>
            <a:ext cx="2215896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91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57BC5B3-C59C-4190-A148-158CCF234244}"/>
              </a:ext>
            </a:extLst>
          </p:cNvPr>
          <p:cNvSpPr txBox="1"/>
          <p:nvPr/>
        </p:nvSpPr>
        <p:spPr>
          <a:xfrm>
            <a:off x="471945" y="10690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>
                <a:solidFill>
                  <a:srgbClr val="FF0000"/>
                </a:solidFill>
                <a:latin typeface="Harrington" pitchFamily="82" charset="0"/>
              </a:rPr>
              <a:t>Contoh </a:t>
            </a:r>
            <a:r>
              <a:rPr lang="en-US">
                <a:solidFill>
                  <a:srgbClr val="FF0000"/>
                </a:solidFill>
                <a:latin typeface="Harrington" pitchFamily="82" charset="0"/>
              </a:rPr>
              <a:t>4</a:t>
            </a:r>
            <a:endParaRPr lang="id-ID" dirty="0">
              <a:solidFill>
                <a:srgbClr val="FF0000"/>
              </a:solidFill>
              <a:latin typeface="Harrington" pitchFamily="8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50941A-13D8-49D2-9037-77360D2839A9}"/>
              </a:ext>
            </a:extLst>
          </p:cNvPr>
          <p:cNvSpPr txBox="1"/>
          <p:nvPr/>
        </p:nvSpPr>
        <p:spPr>
          <a:xfrm>
            <a:off x="461757" y="454596"/>
            <a:ext cx="9306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Goudy Old Style" pitchFamily="18" charset="0"/>
              </a:rPr>
              <a:t>Sebuah uang logam dan sebuah dadu bersisi 6 ditos bersama-sama. Tentukan peluang kejadian berikut!</a:t>
            </a:r>
          </a:p>
          <a:p>
            <a:pPr marL="342900" indent="-342900" algn="just">
              <a:buAutoNum type="alphaLcParenR"/>
            </a:pPr>
            <a:r>
              <a:rPr lang="en-US" b="1">
                <a:latin typeface="Goudy Old Style" pitchFamily="18" charset="0"/>
              </a:rPr>
              <a:t>Muncul Angka pada uang logam</a:t>
            </a:r>
          </a:p>
          <a:p>
            <a:pPr marL="342900" indent="-342900" algn="just">
              <a:buAutoNum type="alphaLcParenR"/>
            </a:pPr>
            <a:r>
              <a:rPr lang="en-US" b="1">
                <a:latin typeface="Goudy Old Style" pitchFamily="18" charset="0"/>
              </a:rPr>
              <a:t>Muncul Gambar pada uang logam dan mata dadu ganjil pada dadu</a:t>
            </a:r>
            <a:endParaRPr lang="id-ID" b="1" dirty="0">
              <a:latin typeface="Goudy Old Style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6C5D4A-9013-4554-AEF0-C97C566869B5}"/>
              </a:ext>
            </a:extLst>
          </p:cNvPr>
          <p:cNvSpPr txBox="1"/>
          <p:nvPr/>
        </p:nvSpPr>
        <p:spPr>
          <a:xfrm>
            <a:off x="461757" y="1663910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solidFill>
                  <a:srgbClr val="FF0000"/>
                </a:solidFill>
                <a:latin typeface="AR BLANCA" pitchFamily="2" charset="0"/>
              </a:rPr>
              <a:t>Pembahasan</a:t>
            </a:r>
            <a:endParaRPr lang="en-GB" sz="2000" dirty="0">
              <a:solidFill>
                <a:srgbClr val="FF0000"/>
              </a:solidFill>
              <a:latin typeface="AR BLANCA" pitchFamily="2" charset="0"/>
            </a:endParaRPr>
          </a:p>
        </p:txBody>
      </p:sp>
      <p:pic>
        <p:nvPicPr>
          <p:cNvPr id="13" name="Picture 2" descr="C:\Users\user\Pictures\ruang sampel\d5a6e9d5ef9c03a9b95c7868bbaca487.jpg">
            <a:extLst>
              <a:ext uri="{FF2B5EF4-FFF2-40B4-BE49-F238E27FC236}">
                <a16:creationId xmlns:a16="http://schemas.microsoft.com/office/drawing/2014/main" id="{B995F58D-BD85-44D9-AECB-5E1783058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037" t="27980" r="5541" b="13728"/>
          <a:stretch>
            <a:fillRect/>
          </a:stretch>
        </p:blipFill>
        <p:spPr bwMode="auto">
          <a:xfrm>
            <a:off x="471945" y="2073005"/>
            <a:ext cx="3910484" cy="1376931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E1D6E5-0F25-493E-80C5-2CC52346219E}"/>
              </a:ext>
            </a:extLst>
          </p:cNvPr>
          <p:cNvSpPr txBox="1"/>
          <p:nvPr/>
        </p:nvSpPr>
        <p:spPr>
          <a:xfrm>
            <a:off x="394040" y="3683350"/>
            <a:ext cx="570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Goudy Old Style" pitchFamily="18" charset="0"/>
              </a:rPr>
              <a:t>a) K : kejadian muncul Angka pada uang logam</a:t>
            </a:r>
            <a:endParaRPr lang="id-ID" b="1" dirty="0">
              <a:latin typeface="Goudy Old Style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C41B21-CBD4-442E-88D7-4805BCDCBEC3}"/>
              </a:ext>
            </a:extLst>
          </p:cNvPr>
          <p:cNvSpPr txBox="1"/>
          <p:nvPr/>
        </p:nvSpPr>
        <p:spPr>
          <a:xfrm>
            <a:off x="611489" y="4002987"/>
            <a:ext cx="445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Goudy Old Style" pitchFamily="18" charset="0"/>
              </a:rPr>
              <a:t>K : {(A, 1); (A, 2); (A, 3); (A, 4); (A, 5); (A, 6)}</a:t>
            </a:r>
            <a:endParaRPr lang="id-ID" b="1" dirty="0">
              <a:latin typeface="Goudy Old Style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549ECA-E904-4FFD-A2AE-B125AC4068C8}"/>
              </a:ext>
            </a:extLst>
          </p:cNvPr>
          <p:cNvSpPr txBox="1"/>
          <p:nvPr/>
        </p:nvSpPr>
        <p:spPr>
          <a:xfrm>
            <a:off x="622639" y="4372319"/>
            <a:ext cx="275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Goudy Old Style" pitchFamily="18" charset="0"/>
              </a:rPr>
              <a:t>n(K) : 6</a:t>
            </a:r>
            <a:endParaRPr lang="id-ID" b="1" dirty="0">
              <a:latin typeface="Goudy Old Style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CCC98D-A574-49F7-A1BB-8396981BA21B}"/>
                  </a:ext>
                </a:extLst>
              </p:cNvPr>
              <p:cNvSpPr txBox="1"/>
              <p:nvPr/>
            </p:nvSpPr>
            <p:spPr>
              <a:xfrm>
                <a:off x="622639" y="4691956"/>
                <a:ext cx="2759977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>
                    <a:solidFill>
                      <a:schemeClr val="accent4">
                        <a:lumMod val="75000"/>
                      </a:schemeClr>
                    </a:solidFill>
                    <a:latin typeface="Goudy Old Style" pitchFamily="18" charset="0"/>
                  </a:rPr>
                  <a:t>Jadi P(K) </a:t>
                </a:r>
                <a:r>
                  <a:rPr lang="en-US" sz="2000" b="1">
                    <a:solidFill>
                      <a:schemeClr val="accent4">
                        <a:lumMod val="75000"/>
                      </a:schemeClr>
                    </a:solidFill>
                    <a:latin typeface="Goudy Old Style" pitchFamily="18" charset="0"/>
                  </a:rPr>
                  <a:t>=</a:t>
                </a:r>
                <a:r>
                  <a:rPr lang="en-US" sz="2400" b="1">
                    <a:solidFill>
                      <a:schemeClr val="accent4">
                        <a:lumMod val="75000"/>
                      </a:schemeClr>
                    </a:solidFill>
                    <a:latin typeface="Goudy Old Style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accent4">
                        <a:lumMod val="75000"/>
                      </a:schemeClr>
                    </a:solidFill>
                    <a:latin typeface="Goudy Old Style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id-ID" b="1" dirty="0">
                  <a:solidFill>
                    <a:schemeClr val="accent4">
                      <a:lumMod val="75000"/>
                    </a:schemeClr>
                  </a:solidFill>
                  <a:latin typeface="Goudy Old Style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CCC98D-A574-49F7-A1BB-8396981BA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39" y="4691956"/>
                <a:ext cx="2759977" cy="624082"/>
              </a:xfrm>
              <a:prstGeom prst="rect">
                <a:avLst/>
              </a:prstGeom>
              <a:blipFill>
                <a:blip r:embed="rId3"/>
                <a:stretch>
                  <a:fillRect l="-1766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6BE861E7-F2FA-451D-9D62-56F5E58A535A}"/>
              </a:ext>
            </a:extLst>
          </p:cNvPr>
          <p:cNvSpPr txBox="1"/>
          <p:nvPr/>
        </p:nvSpPr>
        <p:spPr>
          <a:xfrm>
            <a:off x="5820810" y="3683350"/>
            <a:ext cx="570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Goudy Old Style" pitchFamily="18" charset="0"/>
              </a:rPr>
              <a:t>a) K : kejadian muncul Gambar pada uang logam dan mata dadu ganjil pada dadu</a:t>
            </a:r>
            <a:endParaRPr lang="id-ID" b="1" dirty="0">
              <a:latin typeface="Goudy Old Style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0C9480-4EC1-4083-8949-C4735F2071DA}"/>
              </a:ext>
            </a:extLst>
          </p:cNvPr>
          <p:cNvSpPr txBox="1"/>
          <p:nvPr/>
        </p:nvSpPr>
        <p:spPr>
          <a:xfrm>
            <a:off x="6084850" y="4333955"/>
            <a:ext cx="445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Goudy Old Style" pitchFamily="18" charset="0"/>
              </a:rPr>
              <a:t>K : {(G, 1); (G, 3); (G, 5)}</a:t>
            </a:r>
            <a:endParaRPr lang="id-ID" b="1" dirty="0">
              <a:latin typeface="Goudy Old Style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CED691-CE7C-45A4-B871-22984FA1A2BF}"/>
              </a:ext>
            </a:extLst>
          </p:cNvPr>
          <p:cNvSpPr txBox="1"/>
          <p:nvPr/>
        </p:nvSpPr>
        <p:spPr>
          <a:xfrm>
            <a:off x="6096000" y="4703287"/>
            <a:ext cx="275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Goudy Old Style" pitchFamily="18" charset="0"/>
              </a:rPr>
              <a:t>n(K) : 3</a:t>
            </a:r>
            <a:endParaRPr lang="id-ID" b="1" dirty="0">
              <a:latin typeface="Goudy Old Style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AF2E42-65E9-46E1-B1BC-7FD129E39CDB}"/>
                  </a:ext>
                </a:extLst>
              </p:cNvPr>
              <p:cNvSpPr txBox="1"/>
              <p:nvPr/>
            </p:nvSpPr>
            <p:spPr>
              <a:xfrm>
                <a:off x="6096000" y="5022924"/>
                <a:ext cx="2759977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>
                    <a:solidFill>
                      <a:schemeClr val="accent4">
                        <a:lumMod val="75000"/>
                      </a:schemeClr>
                    </a:solidFill>
                    <a:latin typeface="Goudy Old Style" pitchFamily="18" charset="0"/>
                  </a:rPr>
                  <a:t>Jadi P(K) </a:t>
                </a:r>
                <a:r>
                  <a:rPr lang="en-US" sz="2000" b="1">
                    <a:solidFill>
                      <a:schemeClr val="accent4">
                        <a:lumMod val="75000"/>
                      </a:schemeClr>
                    </a:solidFill>
                    <a:latin typeface="Goudy Old Style" pitchFamily="18" charset="0"/>
                  </a:rPr>
                  <a:t>=</a:t>
                </a:r>
                <a:r>
                  <a:rPr lang="en-US" sz="2400" b="1">
                    <a:solidFill>
                      <a:schemeClr val="accent4">
                        <a:lumMod val="75000"/>
                      </a:schemeClr>
                    </a:solidFill>
                    <a:latin typeface="Goudy Old Style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accent4">
                        <a:lumMod val="75000"/>
                      </a:schemeClr>
                    </a:solidFill>
                    <a:latin typeface="Goudy Old Style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id-ID" b="1" dirty="0">
                  <a:solidFill>
                    <a:schemeClr val="accent4">
                      <a:lumMod val="75000"/>
                    </a:schemeClr>
                  </a:solidFill>
                  <a:latin typeface="Goudy Old Style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AF2E42-65E9-46E1-B1BC-7FD129E39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022924"/>
                <a:ext cx="2759977" cy="624082"/>
              </a:xfrm>
              <a:prstGeom prst="rect">
                <a:avLst/>
              </a:prstGeom>
              <a:blipFill>
                <a:blip r:embed="rId4"/>
                <a:stretch>
                  <a:fillRect l="-1766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51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934AD56-5BF1-4BA6-856D-D77A59CD8807}"/>
              </a:ext>
            </a:extLst>
          </p:cNvPr>
          <p:cNvSpPr txBox="1"/>
          <p:nvPr/>
        </p:nvSpPr>
        <p:spPr>
          <a:xfrm>
            <a:off x="471945" y="106905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>
                <a:solidFill>
                  <a:srgbClr val="FF0000"/>
                </a:solidFill>
                <a:latin typeface="Harrington" pitchFamily="82" charset="0"/>
              </a:rPr>
              <a:t>Contoh </a:t>
            </a:r>
            <a:r>
              <a:rPr lang="en-US">
                <a:solidFill>
                  <a:srgbClr val="FF0000"/>
                </a:solidFill>
                <a:latin typeface="Harrington" pitchFamily="82" charset="0"/>
              </a:rPr>
              <a:t>5</a:t>
            </a:r>
            <a:endParaRPr lang="id-ID" dirty="0">
              <a:solidFill>
                <a:srgbClr val="FF0000"/>
              </a:solidFill>
              <a:latin typeface="Harrington" pitchFamily="8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E6A521-B89D-4F2B-A770-FAB9E2A34385}"/>
              </a:ext>
            </a:extLst>
          </p:cNvPr>
          <p:cNvSpPr txBox="1"/>
          <p:nvPr/>
        </p:nvSpPr>
        <p:spPr>
          <a:xfrm>
            <a:off x="461757" y="454596"/>
            <a:ext cx="9306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Goudy Old Style" pitchFamily="18" charset="0"/>
              </a:rPr>
              <a:t>Satu set kartu Bridge dikocok kemudian diambil satu kartu secara acak. Tentukan peluang:</a:t>
            </a:r>
          </a:p>
          <a:p>
            <a:pPr marL="342900" indent="-342900" algn="just">
              <a:buAutoNum type="alphaLcParenR"/>
            </a:pPr>
            <a:r>
              <a:rPr lang="en-US" b="1">
                <a:latin typeface="Goudy Old Style" pitchFamily="18" charset="0"/>
              </a:rPr>
              <a:t>Terambilnya kartu bernomor 4</a:t>
            </a:r>
          </a:p>
          <a:p>
            <a:pPr marL="342900" indent="-342900" algn="just">
              <a:buAutoNum type="alphaLcParenR"/>
            </a:pPr>
            <a:r>
              <a:rPr lang="en-US" b="1">
                <a:latin typeface="Goudy Old Style" pitchFamily="18" charset="0"/>
              </a:rPr>
              <a:t>Terambilnya kartu King berwarna hitam</a:t>
            </a:r>
            <a:endParaRPr lang="id-ID" b="1" dirty="0">
              <a:latin typeface="Goudy Old Style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086BBC-1FD8-44A9-A847-9D2DF1B6F522}"/>
              </a:ext>
            </a:extLst>
          </p:cNvPr>
          <p:cNvSpPr txBox="1"/>
          <p:nvPr/>
        </p:nvSpPr>
        <p:spPr>
          <a:xfrm>
            <a:off x="461757" y="1496645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solidFill>
                  <a:srgbClr val="FF0000"/>
                </a:solidFill>
                <a:latin typeface="AR BLANCA" pitchFamily="2" charset="0"/>
              </a:rPr>
              <a:t>Pembahasan</a:t>
            </a:r>
            <a:endParaRPr lang="en-GB" sz="2000" dirty="0">
              <a:solidFill>
                <a:srgbClr val="FF0000"/>
              </a:solidFill>
              <a:latin typeface="AR BLANCA" pitchFamily="2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9537A8A-7E01-4EC3-9494-44AC67460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636" y="1942099"/>
            <a:ext cx="3606921" cy="304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855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934AD56-5BF1-4BA6-856D-D77A59CD8807}"/>
              </a:ext>
            </a:extLst>
          </p:cNvPr>
          <p:cNvSpPr txBox="1"/>
          <p:nvPr/>
        </p:nvSpPr>
        <p:spPr>
          <a:xfrm>
            <a:off x="471945" y="106905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>
                <a:solidFill>
                  <a:srgbClr val="FF0000"/>
                </a:solidFill>
                <a:latin typeface="Harrington" pitchFamily="82" charset="0"/>
              </a:rPr>
              <a:t>Contoh </a:t>
            </a:r>
            <a:r>
              <a:rPr lang="en-US">
                <a:solidFill>
                  <a:srgbClr val="FF0000"/>
                </a:solidFill>
                <a:latin typeface="Harrington" pitchFamily="82" charset="0"/>
              </a:rPr>
              <a:t>6</a:t>
            </a:r>
            <a:endParaRPr lang="id-ID" dirty="0">
              <a:solidFill>
                <a:srgbClr val="FF0000"/>
              </a:solidFill>
              <a:latin typeface="Harrington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E2D55-2894-4688-A1B8-A98874B1B0DB}"/>
              </a:ext>
            </a:extLst>
          </p:cNvPr>
          <p:cNvSpPr txBox="1"/>
          <p:nvPr/>
        </p:nvSpPr>
        <p:spPr>
          <a:xfrm>
            <a:off x="285720" y="642919"/>
            <a:ext cx="109324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000" dirty="0" err="1"/>
              <a:t>Empat</a:t>
            </a:r>
            <a:r>
              <a:rPr lang="en-GB" sz="2000" dirty="0"/>
              <a:t> </a:t>
            </a:r>
            <a:r>
              <a:rPr lang="en-GB" sz="2000" dirty="0" err="1"/>
              <a:t>jenis</a:t>
            </a:r>
            <a:r>
              <a:rPr lang="en-GB" sz="2000" dirty="0"/>
              <a:t> </a:t>
            </a:r>
            <a:r>
              <a:rPr lang="en-GB" sz="2000" dirty="0" err="1"/>
              <a:t>kartu</a:t>
            </a:r>
            <a:r>
              <a:rPr lang="en-GB" sz="2000" dirty="0"/>
              <a:t> </a:t>
            </a:r>
            <a:r>
              <a:rPr lang="en-GB" sz="2000" i="1" dirty="0"/>
              <a:t>Jack</a:t>
            </a:r>
            <a:r>
              <a:rPr lang="en-GB" sz="2000" dirty="0"/>
              <a:t> </a:t>
            </a:r>
            <a:r>
              <a:rPr lang="en-GB" sz="2000" dirty="0" err="1"/>
              <a:t>dikocok</a:t>
            </a:r>
            <a:r>
              <a:rPr lang="en-GB" sz="2000" dirty="0"/>
              <a:t>, </a:t>
            </a:r>
            <a:r>
              <a:rPr lang="en-GB" sz="2000" dirty="0" err="1"/>
              <a:t>dan</a:t>
            </a:r>
            <a:r>
              <a:rPr lang="en-GB" sz="2000" dirty="0"/>
              <a:t> </a:t>
            </a:r>
            <a:r>
              <a:rPr lang="en-GB" sz="2000" dirty="0" err="1"/>
              <a:t>diambil</a:t>
            </a:r>
            <a:r>
              <a:rPr lang="en-GB" sz="2000" dirty="0"/>
              <a:t> </a:t>
            </a:r>
            <a:r>
              <a:rPr lang="en-GB" sz="2000" dirty="0" err="1"/>
              <a:t>satu</a:t>
            </a:r>
            <a:r>
              <a:rPr lang="en-GB" sz="2000" dirty="0"/>
              <a:t> </a:t>
            </a:r>
            <a:r>
              <a:rPr lang="en-GB" sz="2000" dirty="0" err="1"/>
              <a:t>kartu</a:t>
            </a:r>
            <a:r>
              <a:rPr lang="en-GB" sz="2000" dirty="0"/>
              <a:t> </a:t>
            </a:r>
            <a:r>
              <a:rPr lang="en-GB" sz="2000" dirty="0" err="1"/>
              <a:t>secara</a:t>
            </a:r>
            <a:r>
              <a:rPr lang="en-GB" sz="2000" dirty="0"/>
              <a:t> </a:t>
            </a:r>
            <a:r>
              <a:rPr lang="en-GB" sz="2000" dirty="0" err="1"/>
              <a:t>acak</a:t>
            </a:r>
            <a:r>
              <a:rPr lang="en-GB" sz="2000" dirty="0"/>
              <a:t>, </a:t>
            </a:r>
            <a:r>
              <a:rPr lang="en-GB" sz="2000" dirty="0" err="1"/>
              <a:t>kemudian</a:t>
            </a:r>
            <a:endParaRPr lang="en-GB" sz="2000" dirty="0"/>
          </a:p>
          <a:p>
            <a:r>
              <a:rPr lang="en-GB" sz="2000" dirty="0" err="1"/>
              <a:t>tidak</a:t>
            </a:r>
            <a:r>
              <a:rPr lang="en-GB" sz="2000" dirty="0"/>
              <a:t> </a:t>
            </a:r>
            <a:r>
              <a:rPr lang="en-GB" sz="2000" dirty="0" err="1"/>
              <a:t>dikembalikan</a:t>
            </a:r>
            <a:r>
              <a:rPr lang="en-GB" sz="2000" dirty="0"/>
              <a:t> </a:t>
            </a:r>
            <a:r>
              <a:rPr lang="en-GB" sz="2000" dirty="0" err="1"/>
              <a:t>lagi</a:t>
            </a:r>
            <a:r>
              <a:rPr lang="en-GB" sz="2000" dirty="0"/>
              <a:t>. </a:t>
            </a:r>
            <a:r>
              <a:rPr lang="en-GB" sz="2000" dirty="0" err="1"/>
              <a:t>Kartu</a:t>
            </a:r>
            <a:r>
              <a:rPr lang="en-GB" sz="2000" dirty="0"/>
              <a:t> </a:t>
            </a:r>
            <a:r>
              <a:rPr lang="en-GB" sz="2000" dirty="0" err="1"/>
              <a:t>tersebut</a:t>
            </a:r>
            <a:r>
              <a:rPr lang="en-GB" sz="2000" dirty="0"/>
              <a:t> </a:t>
            </a:r>
            <a:r>
              <a:rPr lang="en-GB" sz="2000" dirty="0" err="1"/>
              <a:t>dikocok</a:t>
            </a:r>
            <a:r>
              <a:rPr lang="en-GB" sz="2000" dirty="0"/>
              <a:t> </a:t>
            </a:r>
            <a:r>
              <a:rPr lang="en-GB" sz="2000" dirty="0" err="1"/>
              <a:t>kembali</a:t>
            </a:r>
            <a:r>
              <a:rPr lang="en-GB" sz="2000" dirty="0"/>
              <a:t> </a:t>
            </a:r>
            <a:r>
              <a:rPr lang="en-GB" sz="2000" dirty="0" err="1"/>
              <a:t>dan</a:t>
            </a:r>
            <a:r>
              <a:rPr lang="en-GB" sz="2000" dirty="0"/>
              <a:t> </a:t>
            </a:r>
            <a:r>
              <a:rPr lang="en-GB" sz="2000" dirty="0" err="1"/>
              <a:t>diambil</a:t>
            </a:r>
            <a:r>
              <a:rPr lang="en-GB" sz="2000" dirty="0"/>
              <a:t> </a:t>
            </a:r>
            <a:r>
              <a:rPr lang="en-GB" sz="2000" dirty="0" err="1"/>
              <a:t>satu</a:t>
            </a:r>
            <a:r>
              <a:rPr lang="en-GB" sz="2000" dirty="0"/>
              <a:t> </a:t>
            </a:r>
            <a:r>
              <a:rPr lang="en-GB" sz="2000" dirty="0" err="1"/>
              <a:t>kartu</a:t>
            </a:r>
            <a:r>
              <a:rPr lang="en-GB" sz="2000" dirty="0"/>
              <a:t> yang </a:t>
            </a:r>
            <a:r>
              <a:rPr lang="en-GB" sz="2000" dirty="0" err="1"/>
              <a:t>kedua</a:t>
            </a:r>
            <a:r>
              <a:rPr lang="en-GB" sz="2000" dirty="0"/>
              <a:t>. </a:t>
            </a:r>
            <a:r>
              <a:rPr lang="en-GB" sz="2000" dirty="0" err="1"/>
              <a:t>Tentukan</a:t>
            </a:r>
            <a:r>
              <a:rPr lang="en-GB" sz="2000" dirty="0"/>
              <a:t>:</a:t>
            </a:r>
          </a:p>
          <a:p>
            <a:pPr marL="457200" indent="-457200">
              <a:buAutoNum type="alphaLcParenR"/>
            </a:pPr>
            <a:r>
              <a:rPr lang="en-GB" sz="2000" dirty="0" err="1"/>
              <a:t>Ruang</a:t>
            </a:r>
            <a:r>
              <a:rPr lang="en-GB" sz="2000" dirty="0"/>
              <a:t> </a:t>
            </a:r>
            <a:r>
              <a:rPr lang="en-GB" sz="2000" dirty="0" err="1"/>
              <a:t>sampelnya</a:t>
            </a:r>
            <a:endParaRPr lang="en-GB" sz="2000" dirty="0"/>
          </a:p>
          <a:p>
            <a:pPr marL="457200" indent="-457200">
              <a:buAutoNum type="alphaLcParenR"/>
            </a:pPr>
            <a:r>
              <a:rPr lang="en-GB" sz="2000"/>
              <a:t>Peluang terambilnya </a:t>
            </a:r>
            <a:r>
              <a:rPr lang="en-GB" sz="2000" dirty="0" err="1"/>
              <a:t>kartu</a:t>
            </a:r>
            <a:r>
              <a:rPr lang="en-GB" sz="2000" dirty="0"/>
              <a:t> </a:t>
            </a:r>
            <a:r>
              <a:rPr lang="en-GB" sz="2000" dirty="0" err="1"/>
              <a:t>pertama</a:t>
            </a:r>
            <a:r>
              <a:rPr lang="en-GB" sz="2000" dirty="0"/>
              <a:t> </a:t>
            </a:r>
            <a:r>
              <a:rPr lang="en-GB" sz="2000" i="1"/>
              <a:t>Jack </a:t>
            </a:r>
            <a:endParaRPr lang="en-GB" sz="2000" dirty="0"/>
          </a:p>
          <a:p>
            <a:pPr marL="457200" indent="-457200">
              <a:buAutoNum type="alphaLcParenR"/>
            </a:pPr>
            <a:r>
              <a:rPr lang="en-GB" sz="2000"/>
              <a:t>Peluang terambilnya kartu pertama </a:t>
            </a:r>
            <a:r>
              <a:rPr lang="en-GB" sz="2000" i="1"/>
              <a:t>Jack</a:t>
            </a:r>
            <a:r>
              <a:rPr lang="en-GB" sz="2000"/>
              <a:t>     dan kartu kedua </a:t>
            </a:r>
            <a:r>
              <a:rPr lang="en-GB" sz="2000" i="1"/>
              <a:t>Jack</a:t>
            </a:r>
            <a:r>
              <a:rPr lang="en-GB" sz="2000"/>
              <a:t> berwarna hitam</a:t>
            </a:r>
            <a:endParaRPr lang="en-GB" sz="2000" dirty="0"/>
          </a:p>
          <a:p>
            <a:pPr marL="457200" indent="-457200">
              <a:buAutoNum type="alphaLcParenR"/>
            </a:pPr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E954B-838E-485A-9C02-A8448D9ACB70}"/>
              </a:ext>
            </a:extLst>
          </p:cNvPr>
          <p:cNvSpPr txBox="1"/>
          <p:nvPr/>
        </p:nvSpPr>
        <p:spPr>
          <a:xfrm>
            <a:off x="329022" y="2556578"/>
            <a:ext cx="142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rgbClr val="FF0000"/>
                </a:solidFill>
                <a:latin typeface="AR BLANCA" pitchFamily="2" charset="0"/>
              </a:rPr>
              <a:t>Pembahasan</a:t>
            </a:r>
            <a:endParaRPr lang="en-GB" sz="2000" dirty="0">
              <a:solidFill>
                <a:srgbClr val="FF0000"/>
              </a:solidFill>
              <a:latin typeface="AR BLANCA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312AAD-ACFC-4B2D-8731-84D13D75B07E}"/>
              </a:ext>
            </a:extLst>
          </p:cNvPr>
          <p:cNvGrpSpPr/>
          <p:nvPr/>
        </p:nvGrpSpPr>
        <p:grpSpPr>
          <a:xfrm>
            <a:off x="642909" y="3997480"/>
            <a:ext cx="871210" cy="369332"/>
            <a:chOff x="500034" y="3488296"/>
            <a:chExt cx="754322" cy="3693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9DAEFB-EE08-43CF-BB42-A964B872DB8A}"/>
                </a:ext>
              </a:extLst>
            </p:cNvPr>
            <p:cNvSpPr txBox="1"/>
            <p:nvPr/>
          </p:nvSpPr>
          <p:spPr>
            <a:xfrm>
              <a:off x="500034" y="3488296"/>
              <a:ext cx="570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Jack</a:t>
              </a:r>
            </a:p>
          </p:txBody>
        </p:sp>
        <p:pic>
          <p:nvPicPr>
            <p:cNvPr id="27" name="Picture 4" descr="C:\Users\user\Pictures\keriting.PNG">
              <a:extLst>
                <a:ext uri="{FF2B5EF4-FFF2-40B4-BE49-F238E27FC236}">
                  <a16:creationId xmlns:a16="http://schemas.microsoft.com/office/drawing/2014/main" id="{DE8E0F8C-86E6-4C23-B7B5-8CF3E66B1F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84934" y="3500438"/>
              <a:ext cx="269422" cy="314326"/>
            </a:xfrm>
            <a:prstGeom prst="rect">
              <a:avLst/>
            </a:prstGeom>
            <a:noFill/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746F6B-728F-4717-8C8D-BB6465EE59BB}"/>
              </a:ext>
            </a:extLst>
          </p:cNvPr>
          <p:cNvGrpSpPr/>
          <p:nvPr/>
        </p:nvGrpSpPr>
        <p:grpSpPr>
          <a:xfrm>
            <a:off x="1863011" y="4300324"/>
            <a:ext cx="836079" cy="369332"/>
            <a:chOff x="500034" y="4214818"/>
            <a:chExt cx="723904" cy="36933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0B90D53-E919-416C-A15A-F74FF922F202}"/>
                </a:ext>
              </a:extLst>
            </p:cNvPr>
            <p:cNvSpPr txBox="1"/>
            <p:nvPr/>
          </p:nvSpPr>
          <p:spPr>
            <a:xfrm>
              <a:off x="500034" y="4214818"/>
              <a:ext cx="570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Jack</a:t>
              </a:r>
            </a:p>
          </p:txBody>
        </p:sp>
        <p:pic>
          <p:nvPicPr>
            <p:cNvPr id="25" name="Picture 6" descr="C:\Users\user\Pictures\diamond.PNG">
              <a:extLst>
                <a:ext uri="{FF2B5EF4-FFF2-40B4-BE49-F238E27FC236}">
                  <a16:creationId xmlns:a16="http://schemas.microsoft.com/office/drawing/2014/main" id="{482EB65B-343E-4C9D-B783-7B57F444E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0100" y="4286256"/>
              <a:ext cx="223838" cy="276506"/>
            </a:xfrm>
            <a:prstGeom prst="rect">
              <a:avLst/>
            </a:prstGeom>
            <a:noFill/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347320-2EB6-4D3A-87E4-E31B08066DDA}"/>
              </a:ext>
            </a:extLst>
          </p:cNvPr>
          <p:cNvGrpSpPr/>
          <p:nvPr/>
        </p:nvGrpSpPr>
        <p:grpSpPr>
          <a:xfrm>
            <a:off x="1874162" y="4026714"/>
            <a:ext cx="891339" cy="383400"/>
            <a:chOff x="500034" y="3845486"/>
            <a:chExt cx="771750" cy="38340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219426E-7069-42B3-8550-655CBE2A0EAD}"/>
                </a:ext>
              </a:extLst>
            </p:cNvPr>
            <p:cNvSpPr txBox="1"/>
            <p:nvPr/>
          </p:nvSpPr>
          <p:spPr>
            <a:xfrm>
              <a:off x="500034" y="3845486"/>
              <a:ext cx="570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Jack</a:t>
              </a:r>
            </a:p>
          </p:txBody>
        </p:sp>
        <p:pic>
          <p:nvPicPr>
            <p:cNvPr id="23" name="Picture 5" descr="C:\Users\user\Pictures\hati.PNG">
              <a:extLst>
                <a:ext uri="{FF2B5EF4-FFF2-40B4-BE49-F238E27FC236}">
                  <a16:creationId xmlns:a16="http://schemas.microsoft.com/office/drawing/2014/main" id="{1728FF1F-0E07-44ED-8416-E6E8E603CD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90174" y="3905035"/>
              <a:ext cx="281610" cy="323851"/>
            </a:xfrm>
            <a:prstGeom prst="rect">
              <a:avLst/>
            </a:prstGeom>
            <a:noFill/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6D23B4-A5EA-422A-9A2B-10AE7CE485EF}"/>
              </a:ext>
            </a:extLst>
          </p:cNvPr>
          <p:cNvGrpSpPr/>
          <p:nvPr/>
        </p:nvGrpSpPr>
        <p:grpSpPr>
          <a:xfrm>
            <a:off x="1852265" y="3786190"/>
            <a:ext cx="819577" cy="369332"/>
            <a:chOff x="500034" y="3143248"/>
            <a:chExt cx="709616" cy="3693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B35471-D74B-46CB-B688-94A8B155CCE0}"/>
                </a:ext>
              </a:extLst>
            </p:cNvPr>
            <p:cNvSpPr txBox="1"/>
            <p:nvPr/>
          </p:nvSpPr>
          <p:spPr>
            <a:xfrm>
              <a:off x="500034" y="3143248"/>
              <a:ext cx="570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Jack</a:t>
              </a:r>
            </a:p>
          </p:txBody>
        </p:sp>
        <p:pic>
          <p:nvPicPr>
            <p:cNvPr id="21" name="Picture 3" descr="C:\Users\user\Pictures\skop.PNG">
              <a:extLst>
                <a:ext uri="{FF2B5EF4-FFF2-40B4-BE49-F238E27FC236}">
                  <a16:creationId xmlns:a16="http://schemas.microsoft.com/office/drawing/2014/main" id="{78D273B9-622A-428C-9700-B0ED309800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00100" y="3186550"/>
              <a:ext cx="209550" cy="266700"/>
            </a:xfrm>
            <a:prstGeom prst="rect">
              <a:avLst/>
            </a:prstGeom>
            <a:noFill/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06BB68-FA4A-42AF-92F6-436298620E4E}"/>
              </a:ext>
            </a:extLst>
          </p:cNvPr>
          <p:cNvGrpSpPr/>
          <p:nvPr/>
        </p:nvGrpSpPr>
        <p:grpSpPr>
          <a:xfrm>
            <a:off x="647368" y="5873886"/>
            <a:ext cx="915580" cy="369332"/>
            <a:chOff x="500034" y="4214818"/>
            <a:chExt cx="723904" cy="36933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31A33A0-C269-4F28-9C85-AB4B96FBC17A}"/>
                </a:ext>
              </a:extLst>
            </p:cNvPr>
            <p:cNvSpPr txBox="1"/>
            <p:nvPr/>
          </p:nvSpPr>
          <p:spPr>
            <a:xfrm>
              <a:off x="500034" y="4214818"/>
              <a:ext cx="570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Jack</a:t>
              </a:r>
            </a:p>
          </p:txBody>
        </p:sp>
        <p:pic>
          <p:nvPicPr>
            <p:cNvPr id="40" name="Picture 6" descr="C:\Users\user\Pictures\diamond.PNG">
              <a:extLst>
                <a:ext uri="{FF2B5EF4-FFF2-40B4-BE49-F238E27FC236}">
                  <a16:creationId xmlns:a16="http://schemas.microsoft.com/office/drawing/2014/main" id="{E1F76E09-0183-4CC3-B36D-C30B46A15F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0100" y="4286256"/>
              <a:ext cx="223838" cy="276506"/>
            </a:xfrm>
            <a:prstGeom prst="rect">
              <a:avLst/>
            </a:prstGeom>
            <a:noFill/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F050E7D-934D-45CA-89B9-5C596B7AA7DE}"/>
              </a:ext>
            </a:extLst>
          </p:cNvPr>
          <p:cNvGrpSpPr/>
          <p:nvPr/>
        </p:nvGrpSpPr>
        <p:grpSpPr>
          <a:xfrm>
            <a:off x="2008695" y="5642480"/>
            <a:ext cx="897509" cy="369332"/>
            <a:chOff x="500034" y="3143248"/>
            <a:chExt cx="709616" cy="3693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8F106DB-E705-44B3-B2D6-29DDF67F7CD6}"/>
                </a:ext>
              </a:extLst>
            </p:cNvPr>
            <p:cNvSpPr txBox="1"/>
            <p:nvPr/>
          </p:nvSpPr>
          <p:spPr>
            <a:xfrm>
              <a:off x="500034" y="3143248"/>
              <a:ext cx="570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Jack</a:t>
              </a:r>
            </a:p>
          </p:txBody>
        </p:sp>
        <p:pic>
          <p:nvPicPr>
            <p:cNvPr id="38" name="Picture 3" descr="C:\Users\user\Pictures\skop.PNG">
              <a:extLst>
                <a:ext uri="{FF2B5EF4-FFF2-40B4-BE49-F238E27FC236}">
                  <a16:creationId xmlns:a16="http://schemas.microsoft.com/office/drawing/2014/main" id="{00DB84F0-DDEF-4923-BD2D-C5371AE692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00100" y="3186550"/>
              <a:ext cx="209550" cy="266700"/>
            </a:xfrm>
            <a:prstGeom prst="rect">
              <a:avLst/>
            </a:prstGeom>
            <a:noFill/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68AEA96-E61A-48C3-97E4-AA1B2F4B7B02}"/>
              </a:ext>
            </a:extLst>
          </p:cNvPr>
          <p:cNvGrpSpPr/>
          <p:nvPr/>
        </p:nvGrpSpPr>
        <p:grpSpPr>
          <a:xfrm>
            <a:off x="2001281" y="5939276"/>
            <a:ext cx="954052" cy="369332"/>
            <a:chOff x="500034" y="3488296"/>
            <a:chExt cx="754322" cy="36933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67F90C7-5B94-48B1-ABAC-A1390EE54787}"/>
                </a:ext>
              </a:extLst>
            </p:cNvPr>
            <p:cNvSpPr txBox="1"/>
            <p:nvPr/>
          </p:nvSpPr>
          <p:spPr>
            <a:xfrm>
              <a:off x="500034" y="3488296"/>
              <a:ext cx="570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Jack</a:t>
              </a:r>
            </a:p>
          </p:txBody>
        </p:sp>
        <p:pic>
          <p:nvPicPr>
            <p:cNvPr id="36" name="Picture 4" descr="C:\Users\user\Pictures\keriting.PNG">
              <a:extLst>
                <a:ext uri="{FF2B5EF4-FFF2-40B4-BE49-F238E27FC236}">
                  <a16:creationId xmlns:a16="http://schemas.microsoft.com/office/drawing/2014/main" id="{82F27BA6-CBB6-4B9B-B892-23B67D8630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84934" y="3500438"/>
              <a:ext cx="269422" cy="314326"/>
            </a:xfrm>
            <a:prstGeom prst="rect">
              <a:avLst/>
            </a:prstGeom>
            <a:noFill/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2F08C4D-3AA1-4D3E-92A1-A90704500BF8}"/>
              </a:ext>
            </a:extLst>
          </p:cNvPr>
          <p:cNvGrpSpPr/>
          <p:nvPr/>
        </p:nvGrpSpPr>
        <p:grpSpPr>
          <a:xfrm>
            <a:off x="2001281" y="6188872"/>
            <a:ext cx="976095" cy="383400"/>
            <a:chOff x="500034" y="3845486"/>
            <a:chExt cx="771750" cy="38340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6280659-F3DD-402F-9CDB-DC6B755261B7}"/>
                </a:ext>
              </a:extLst>
            </p:cNvPr>
            <p:cNvSpPr txBox="1"/>
            <p:nvPr/>
          </p:nvSpPr>
          <p:spPr>
            <a:xfrm>
              <a:off x="500034" y="3845486"/>
              <a:ext cx="570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Jack</a:t>
              </a:r>
            </a:p>
          </p:txBody>
        </p:sp>
        <p:pic>
          <p:nvPicPr>
            <p:cNvPr id="34" name="Picture 5" descr="C:\Users\user\Pictures\hati.PNG">
              <a:extLst>
                <a:ext uri="{FF2B5EF4-FFF2-40B4-BE49-F238E27FC236}">
                  <a16:creationId xmlns:a16="http://schemas.microsoft.com/office/drawing/2014/main" id="{BB4789F6-8A3D-4529-B671-C9F23FBAB9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90174" y="3905035"/>
              <a:ext cx="281610" cy="323851"/>
            </a:xfrm>
            <a:prstGeom prst="rect">
              <a:avLst/>
            </a:prstGeom>
            <a:noFill/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A81BFAB-DD2E-4DA1-A78F-0B63D72CA1A4}"/>
              </a:ext>
            </a:extLst>
          </p:cNvPr>
          <p:cNvGrpSpPr/>
          <p:nvPr/>
        </p:nvGrpSpPr>
        <p:grpSpPr>
          <a:xfrm>
            <a:off x="1820854" y="3132428"/>
            <a:ext cx="860958" cy="383400"/>
            <a:chOff x="500034" y="3845486"/>
            <a:chExt cx="860958" cy="3834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5FAC64-1887-4AF4-9BCC-05FD27872364}"/>
                </a:ext>
              </a:extLst>
            </p:cNvPr>
            <p:cNvSpPr txBox="1"/>
            <p:nvPr/>
          </p:nvSpPr>
          <p:spPr>
            <a:xfrm>
              <a:off x="500034" y="3845486"/>
              <a:ext cx="570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Jack</a:t>
              </a:r>
            </a:p>
          </p:txBody>
        </p:sp>
        <p:pic>
          <p:nvPicPr>
            <p:cNvPr id="14" name="Picture 5" descr="C:\Users\user\Pictures\hati.PNG">
              <a:extLst>
                <a:ext uri="{FF2B5EF4-FFF2-40B4-BE49-F238E27FC236}">
                  <a16:creationId xmlns:a16="http://schemas.microsoft.com/office/drawing/2014/main" id="{742C1DDD-827F-4386-83BA-1180B9C90E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79382" y="3905035"/>
              <a:ext cx="281610" cy="323851"/>
            </a:xfrm>
            <a:prstGeom prst="rect">
              <a:avLst/>
            </a:prstGeom>
            <a:noFill/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7FD441E-8B8D-495F-BDFE-F834E2F7B33C}"/>
              </a:ext>
            </a:extLst>
          </p:cNvPr>
          <p:cNvGrpSpPr/>
          <p:nvPr/>
        </p:nvGrpSpPr>
        <p:grpSpPr>
          <a:xfrm>
            <a:off x="642910" y="3101044"/>
            <a:ext cx="828458" cy="369332"/>
            <a:chOff x="500034" y="3143248"/>
            <a:chExt cx="709616" cy="36933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CBF6507-47F1-4D2A-BDAE-779675F43961}"/>
                </a:ext>
              </a:extLst>
            </p:cNvPr>
            <p:cNvSpPr txBox="1"/>
            <p:nvPr/>
          </p:nvSpPr>
          <p:spPr>
            <a:xfrm>
              <a:off x="500034" y="3143248"/>
              <a:ext cx="570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Jack</a:t>
              </a:r>
            </a:p>
          </p:txBody>
        </p:sp>
        <p:pic>
          <p:nvPicPr>
            <p:cNvPr id="53" name="Picture 3" descr="C:\Users\user\Pictures\skop.PNG">
              <a:extLst>
                <a:ext uri="{FF2B5EF4-FFF2-40B4-BE49-F238E27FC236}">
                  <a16:creationId xmlns:a16="http://schemas.microsoft.com/office/drawing/2014/main" id="{2AB4C303-3520-4C2B-9BB4-760D41CED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00100" y="3186550"/>
              <a:ext cx="209550" cy="266700"/>
            </a:xfrm>
            <a:prstGeom prst="rect">
              <a:avLst/>
            </a:prstGeom>
            <a:noFill/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C4FA435-64F5-4DDA-86ED-515211BF6535}"/>
              </a:ext>
            </a:extLst>
          </p:cNvPr>
          <p:cNvGrpSpPr/>
          <p:nvPr/>
        </p:nvGrpSpPr>
        <p:grpSpPr>
          <a:xfrm>
            <a:off x="1833444" y="2857496"/>
            <a:ext cx="880651" cy="369332"/>
            <a:chOff x="500034" y="3488296"/>
            <a:chExt cx="754322" cy="36933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02C1BCB-A311-4AAE-A309-E73DE0702FF3}"/>
                </a:ext>
              </a:extLst>
            </p:cNvPr>
            <p:cNvSpPr txBox="1"/>
            <p:nvPr/>
          </p:nvSpPr>
          <p:spPr>
            <a:xfrm>
              <a:off x="500034" y="3488296"/>
              <a:ext cx="570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Jack</a:t>
              </a:r>
            </a:p>
          </p:txBody>
        </p:sp>
        <p:pic>
          <p:nvPicPr>
            <p:cNvPr id="51" name="Picture 4" descr="C:\Users\user\Pictures\keriting.PNG">
              <a:extLst>
                <a:ext uri="{FF2B5EF4-FFF2-40B4-BE49-F238E27FC236}">
                  <a16:creationId xmlns:a16="http://schemas.microsoft.com/office/drawing/2014/main" id="{9E1A0E70-DBC5-4981-A3C3-666215180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84934" y="3500438"/>
              <a:ext cx="269422" cy="314326"/>
            </a:xfrm>
            <a:prstGeom prst="rect">
              <a:avLst/>
            </a:prstGeom>
            <a:noFill/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2252599-6C41-4888-9A2E-3DB0DCFA9F0B}"/>
              </a:ext>
            </a:extLst>
          </p:cNvPr>
          <p:cNvGrpSpPr/>
          <p:nvPr/>
        </p:nvGrpSpPr>
        <p:grpSpPr>
          <a:xfrm>
            <a:off x="1811142" y="3391015"/>
            <a:ext cx="845139" cy="369332"/>
            <a:chOff x="500034" y="4214818"/>
            <a:chExt cx="723904" cy="36933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533A409-1B37-40E3-99BA-C88D11A735A1}"/>
                </a:ext>
              </a:extLst>
            </p:cNvPr>
            <p:cNvSpPr txBox="1"/>
            <p:nvPr/>
          </p:nvSpPr>
          <p:spPr>
            <a:xfrm>
              <a:off x="500034" y="4214818"/>
              <a:ext cx="570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Jack</a:t>
              </a:r>
            </a:p>
          </p:txBody>
        </p:sp>
        <p:pic>
          <p:nvPicPr>
            <p:cNvPr id="49" name="Picture 6" descr="C:\Users\user\Pictures\diamond.PNG">
              <a:extLst>
                <a:ext uri="{FF2B5EF4-FFF2-40B4-BE49-F238E27FC236}">
                  <a16:creationId xmlns:a16="http://schemas.microsoft.com/office/drawing/2014/main" id="{1AFF9903-58C9-448A-88A4-0C00682D25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0100" y="4286256"/>
              <a:ext cx="223838" cy="276506"/>
            </a:xfrm>
            <a:prstGeom prst="rect">
              <a:avLst/>
            </a:prstGeom>
            <a:noFill/>
          </p:spPr>
        </p:pic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CA4173B-2182-4D9B-9954-99A122BA7BF7}"/>
              </a:ext>
            </a:extLst>
          </p:cNvPr>
          <p:cNvCxnSpPr/>
          <p:nvPr/>
        </p:nvCxnSpPr>
        <p:spPr>
          <a:xfrm rot="5400000" flipH="1" flipV="1">
            <a:off x="1565475" y="3157142"/>
            <a:ext cx="243962" cy="16680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8D52C75-6768-4679-A6AF-E193E50586EF}"/>
              </a:ext>
            </a:extLst>
          </p:cNvPr>
          <p:cNvCxnSpPr>
            <a:endCxn id="48" idx="1"/>
          </p:cNvCxnSpPr>
          <p:nvPr/>
        </p:nvCxnSpPr>
        <p:spPr>
          <a:xfrm rot="16200000" flipH="1">
            <a:off x="1635407" y="3399946"/>
            <a:ext cx="184666" cy="16680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7B934D4-29EC-48AA-BEAE-AAAE260A0D3B}"/>
              </a:ext>
            </a:extLst>
          </p:cNvPr>
          <p:cNvCxnSpPr/>
          <p:nvPr/>
        </p:nvCxnSpPr>
        <p:spPr>
          <a:xfrm>
            <a:off x="1610885" y="3357562"/>
            <a:ext cx="250206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91B5D43-375F-45CC-A307-794875E0986E}"/>
              </a:ext>
            </a:extLst>
          </p:cNvPr>
          <p:cNvCxnSpPr>
            <a:stCxn id="27" idx="3"/>
            <a:endCxn id="20" idx="1"/>
          </p:cNvCxnSpPr>
          <p:nvPr/>
        </p:nvCxnSpPr>
        <p:spPr>
          <a:xfrm flipV="1">
            <a:off x="1514119" y="3970856"/>
            <a:ext cx="338146" cy="19592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08B9BB6-BDFF-4923-B6EA-C3B190E92D13}"/>
              </a:ext>
            </a:extLst>
          </p:cNvPr>
          <p:cNvCxnSpPr>
            <a:stCxn id="27" idx="3"/>
            <a:endCxn id="24" idx="1"/>
          </p:cNvCxnSpPr>
          <p:nvPr/>
        </p:nvCxnSpPr>
        <p:spPr>
          <a:xfrm>
            <a:off x="1514119" y="4166785"/>
            <a:ext cx="348892" cy="318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D1D378B-00E4-4BFB-96D6-01101786447B}"/>
              </a:ext>
            </a:extLst>
          </p:cNvPr>
          <p:cNvCxnSpPr>
            <a:stCxn id="27" idx="3"/>
            <a:endCxn id="22" idx="1"/>
          </p:cNvCxnSpPr>
          <p:nvPr/>
        </p:nvCxnSpPr>
        <p:spPr>
          <a:xfrm>
            <a:off x="1514119" y="4166785"/>
            <a:ext cx="360043" cy="44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AC474D8-C170-45C9-B7D9-20B6BF4C544F}"/>
              </a:ext>
            </a:extLst>
          </p:cNvPr>
          <p:cNvGrpSpPr/>
          <p:nvPr/>
        </p:nvGrpSpPr>
        <p:grpSpPr>
          <a:xfrm>
            <a:off x="1959549" y="4688674"/>
            <a:ext cx="853802" cy="369332"/>
            <a:chOff x="500034" y="3143248"/>
            <a:chExt cx="709616" cy="36933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A301B95-4B91-4B3C-B2AF-BCC63031E6B4}"/>
                </a:ext>
              </a:extLst>
            </p:cNvPr>
            <p:cNvSpPr txBox="1"/>
            <p:nvPr/>
          </p:nvSpPr>
          <p:spPr>
            <a:xfrm>
              <a:off x="500034" y="3143248"/>
              <a:ext cx="570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Jack</a:t>
              </a:r>
            </a:p>
          </p:txBody>
        </p:sp>
        <p:pic>
          <p:nvPicPr>
            <p:cNvPr id="73" name="Picture 3" descr="C:\Users\user\Pictures\skop.PNG">
              <a:extLst>
                <a:ext uri="{FF2B5EF4-FFF2-40B4-BE49-F238E27FC236}">
                  <a16:creationId xmlns:a16="http://schemas.microsoft.com/office/drawing/2014/main" id="{02B301B2-C811-4A45-A91D-4673D6877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00100" y="3186550"/>
              <a:ext cx="209550" cy="266700"/>
            </a:xfrm>
            <a:prstGeom prst="rect">
              <a:avLst/>
            </a:prstGeom>
            <a:noFill/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5F2B463-AC41-4E11-B7EA-90A91CF3233F}"/>
              </a:ext>
            </a:extLst>
          </p:cNvPr>
          <p:cNvGrpSpPr/>
          <p:nvPr/>
        </p:nvGrpSpPr>
        <p:grpSpPr>
          <a:xfrm>
            <a:off x="1969423" y="4998440"/>
            <a:ext cx="907591" cy="369332"/>
            <a:chOff x="500034" y="3488296"/>
            <a:chExt cx="754322" cy="369332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64523A7-8DA8-4C7B-9691-FE75B33E4010}"/>
                </a:ext>
              </a:extLst>
            </p:cNvPr>
            <p:cNvSpPr txBox="1"/>
            <p:nvPr/>
          </p:nvSpPr>
          <p:spPr>
            <a:xfrm>
              <a:off x="500034" y="3488296"/>
              <a:ext cx="570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Jack</a:t>
              </a:r>
            </a:p>
          </p:txBody>
        </p:sp>
        <p:pic>
          <p:nvPicPr>
            <p:cNvPr id="71" name="Picture 4" descr="C:\Users\user\Pictures\keriting.PNG">
              <a:extLst>
                <a:ext uri="{FF2B5EF4-FFF2-40B4-BE49-F238E27FC236}">
                  <a16:creationId xmlns:a16="http://schemas.microsoft.com/office/drawing/2014/main" id="{6CF20B03-23C7-45CC-84B3-806CD484A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84934" y="3500438"/>
              <a:ext cx="269422" cy="314326"/>
            </a:xfrm>
            <a:prstGeom prst="rect">
              <a:avLst/>
            </a:prstGeom>
            <a:noFill/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73D85BF-BBC4-4A73-B227-82A7C79A6990}"/>
              </a:ext>
            </a:extLst>
          </p:cNvPr>
          <p:cNvGrpSpPr/>
          <p:nvPr/>
        </p:nvGrpSpPr>
        <p:grpSpPr>
          <a:xfrm>
            <a:off x="1969423" y="5273148"/>
            <a:ext cx="870993" cy="369332"/>
            <a:chOff x="500034" y="4214818"/>
            <a:chExt cx="723904" cy="36933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E8145F8-3EDB-4199-9E84-8A5803B16961}"/>
                </a:ext>
              </a:extLst>
            </p:cNvPr>
            <p:cNvSpPr txBox="1"/>
            <p:nvPr/>
          </p:nvSpPr>
          <p:spPr>
            <a:xfrm>
              <a:off x="500034" y="4214818"/>
              <a:ext cx="570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Jack</a:t>
              </a:r>
            </a:p>
          </p:txBody>
        </p:sp>
        <p:pic>
          <p:nvPicPr>
            <p:cNvPr id="69" name="Picture 6" descr="C:\Users\user\Pictures\diamond.PNG">
              <a:extLst>
                <a:ext uri="{FF2B5EF4-FFF2-40B4-BE49-F238E27FC236}">
                  <a16:creationId xmlns:a16="http://schemas.microsoft.com/office/drawing/2014/main" id="{DF9D976B-FC04-4E43-AE09-B40EE95DD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0100" y="4286256"/>
              <a:ext cx="223838" cy="276506"/>
            </a:xfrm>
            <a:prstGeom prst="rect">
              <a:avLst/>
            </a:prstGeom>
            <a:noFill/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EC5C36F-475B-4022-90EB-0C4CE404D831}"/>
              </a:ext>
            </a:extLst>
          </p:cNvPr>
          <p:cNvGrpSpPr/>
          <p:nvPr/>
        </p:nvGrpSpPr>
        <p:grpSpPr>
          <a:xfrm>
            <a:off x="646269" y="4985470"/>
            <a:ext cx="928561" cy="383400"/>
            <a:chOff x="500034" y="3845486"/>
            <a:chExt cx="771750" cy="38340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8A4B073-AE24-448E-9912-9ACA5FC16911}"/>
                </a:ext>
              </a:extLst>
            </p:cNvPr>
            <p:cNvSpPr txBox="1"/>
            <p:nvPr/>
          </p:nvSpPr>
          <p:spPr>
            <a:xfrm>
              <a:off x="500034" y="3845486"/>
              <a:ext cx="570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Jack</a:t>
              </a:r>
            </a:p>
          </p:txBody>
        </p:sp>
        <p:pic>
          <p:nvPicPr>
            <p:cNvPr id="67" name="Picture 5" descr="C:\Users\user\Pictures\hati.PNG">
              <a:extLst>
                <a:ext uri="{FF2B5EF4-FFF2-40B4-BE49-F238E27FC236}">
                  <a16:creationId xmlns:a16="http://schemas.microsoft.com/office/drawing/2014/main" id="{2B5E13D3-81FE-48B3-A120-96FB25CA5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90174" y="3905035"/>
              <a:ext cx="281610" cy="323851"/>
            </a:xfrm>
            <a:prstGeom prst="rect">
              <a:avLst/>
            </a:prstGeom>
            <a:noFill/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84CFAA7-BD7A-4EC8-8C5B-4831C724A8C9}"/>
              </a:ext>
            </a:extLst>
          </p:cNvPr>
          <p:cNvCxnSpPr>
            <a:stCxn id="67" idx="3"/>
            <a:endCxn id="72" idx="1"/>
          </p:cNvCxnSpPr>
          <p:nvPr/>
        </p:nvCxnSpPr>
        <p:spPr>
          <a:xfrm flipV="1">
            <a:off x="1574830" y="4873340"/>
            <a:ext cx="384719" cy="333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E3D2A28-617A-4EDE-AD94-0A7A804E155B}"/>
              </a:ext>
            </a:extLst>
          </p:cNvPr>
          <p:cNvCxnSpPr>
            <a:stCxn id="67" idx="3"/>
            <a:endCxn id="68" idx="1"/>
          </p:cNvCxnSpPr>
          <p:nvPr/>
        </p:nvCxnSpPr>
        <p:spPr>
          <a:xfrm>
            <a:off x="1574830" y="5206945"/>
            <a:ext cx="394593" cy="250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C217214-D9A4-4F5E-8662-C412E057BE00}"/>
              </a:ext>
            </a:extLst>
          </p:cNvPr>
          <p:cNvCxnSpPr>
            <a:stCxn id="67" idx="3"/>
            <a:endCxn id="70" idx="1"/>
          </p:cNvCxnSpPr>
          <p:nvPr/>
        </p:nvCxnSpPr>
        <p:spPr>
          <a:xfrm flipV="1">
            <a:off x="1574830" y="5183106"/>
            <a:ext cx="394593" cy="23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7A598EE-1E65-444D-AC3D-4846DF58B4BA}"/>
              </a:ext>
            </a:extLst>
          </p:cNvPr>
          <p:cNvCxnSpPr>
            <a:stCxn id="40" idx="3"/>
            <a:endCxn id="37" idx="1"/>
          </p:cNvCxnSpPr>
          <p:nvPr/>
        </p:nvCxnSpPr>
        <p:spPr>
          <a:xfrm flipV="1">
            <a:off x="1562948" y="5827146"/>
            <a:ext cx="445747" cy="256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81481DF-1FD4-4DCB-B9A8-14E30EC12619}"/>
              </a:ext>
            </a:extLst>
          </p:cNvPr>
          <p:cNvCxnSpPr>
            <a:stCxn id="40" idx="3"/>
            <a:endCxn id="33" idx="1"/>
          </p:cNvCxnSpPr>
          <p:nvPr/>
        </p:nvCxnSpPr>
        <p:spPr>
          <a:xfrm>
            <a:off x="1562948" y="6083577"/>
            <a:ext cx="438333" cy="289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7D24EC3-4132-477A-9631-2BE545A5B0C9}"/>
              </a:ext>
            </a:extLst>
          </p:cNvPr>
          <p:cNvCxnSpPr>
            <a:stCxn id="40" idx="3"/>
            <a:endCxn id="35" idx="1"/>
          </p:cNvCxnSpPr>
          <p:nvPr/>
        </p:nvCxnSpPr>
        <p:spPr>
          <a:xfrm>
            <a:off x="1562948" y="6083577"/>
            <a:ext cx="438333" cy="40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F1CBC062-5784-42B2-8214-4DB9D297B579}"/>
              </a:ext>
            </a:extLst>
          </p:cNvPr>
          <p:cNvSpPr txBox="1"/>
          <p:nvPr/>
        </p:nvSpPr>
        <p:spPr>
          <a:xfrm>
            <a:off x="285720" y="307181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a) </a:t>
            </a:r>
          </a:p>
        </p:txBody>
      </p:sp>
      <p:pic>
        <p:nvPicPr>
          <p:cNvPr id="125" name="Picture 6" descr="C:\Users\user\Pictures\diamond.PNG">
            <a:extLst>
              <a:ext uri="{FF2B5EF4-FFF2-40B4-BE49-F238E27FC236}">
                <a16:creationId xmlns:a16="http://schemas.microsoft.com/office/drawing/2014/main" id="{5EAED4B5-E90B-44A7-9CA9-121EB59CB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9779" y="2268921"/>
            <a:ext cx="261316" cy="276506"/>
          </a:xfrm>
          <a:prstGeom prst="rect">
            <a:avLst/>
          </a:prstGeom>
          <a:noFill/>
        </p:spPr>
      </p:pic>
      <p:pic>
        <p:nvPicPr>
          <p:cNvPr id="126" name="Picture 5" descr="C:\Users\user\Pictures\hati.PNG">
            <a:extLst>
              <a:ext uri="{FF2B5EF4-FFF2-40B4-BE49-F238E27FC236}">
                <a16:creationId xmlns:a16="http://schemas.microsoft.com/office/drawing/2014/main" id="{BE4CB69C-29A0-499C-8E0B-A29051DD8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3189" y="1919590"/>
            <a:ext cx="338830" cy="323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736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748259"/>
            <a:ext cx="12192000" cy="768084"/>
          </a:xfrm>
        </p:spPr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2774</TotalTime>
  <Words>583</Words>
  <Application>Microsoft Office PowerPoint</Application>
  <PresentationFormat>Widescreen</PresentationFormat>
  <Paragraphs>83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Abel</vt:lpstr>
      <vt:lpstr>AR BLANCA</vt:lpstr>
      <vt:lpstr>Arial</vt:lpstr>
      <vt:lpstr>Bellota Text</vt:lpstr>
      <vt:lpstr>Calibri</vt:lpstr>
      <vt:lpstr>Cambria Math</vt:lpstr>
      <vt:lpstr>Didact Gothic</vt:lpstr>
      <vt:lpstr>Goudy Old Style</vt:lpstr>
      <vt:lpstr>Harrington</vt:lpstr>
      <vt:lpstr>Odibee Sans</vt:lpstr>
      <vt:lpstr>Roboto Condensed</vt:lpstr>
      <vt:lpstr>Contents Slide Master</vt:lpstr>
      <vt:lpstr>1_Contents Slide Master</vt:lpstr>
      <vt:lpstr>Cover and End Slide Master</vt:lpstr>
      <vt:lpstr>End of the School Year by Slidesgo</vt:lpstr>
      <vt:lpstr>A. Peluang Teoretis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Lenny Yapriadi</dc:creator>
  <cp:lastModifiedBy>User</cp:lastModifiedBy>
  <cp:revision>211</cp:revision>
  <dcterms:created xsi:type="dcterms:W3CDTF">2018-06-29T05:27:33Z</dcterms:created>
  <dcterms:modified xsi:type="dcterms:W3CDTF">2021-11-18T14:15:35Z</dcterms:modified>
</cp:coreProperties>
</file>