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91" r:id="rId9"/>
    <p:sldId id="263" r:id="rId10"/>
    <p:sldId id="292" r:id="rId11"/>
    <p:sldId id="264" r:id="rId12"/>
    <p:sldId id="265" r:id="rId13"/>
    <p:sldId id="266" r:id="rId14"/>
    <p:sldId id="267" r:id="rId15"/>
    <p:sldId id="268" r:id="rId16"/>
    <p:sldId id="270" r:id="rId17"/>
    <p:sldId id="271" r:id="rId18"/>
    <p:sldId id="272" r:id="rId19"/>
    <p:sldId id="273" r:id="rId20"/>
    <p:sldId id="274" r:id="rId21"/>
    <p:sldId id="275" r:id="rId22"/>
    <p:sldId id="276"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81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37C92E-986A-433B-83BA-3897AFE49D07}" type="datetimeFigureOut">
              <a:rPr lang="id-ID" smtClean="0"/>
              <a:t>17/05/2022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09AB7B-6567-40CF-A30B-2CC8E55268FF}" type="slidenum">
              <a:rPr lang="id-ID" smtClean="0"/>
              <a:t>‹#›</a:t>
            </a:fld>
            <a:endParaRPr lang="id-ID"/>
          </a:p>
        </p:txBody>
      </p:sp>
    </p:spTree>
    <p:extLst>
      <p:ext uri="{BB962C8B-B14F-4D97-AF65-F5344CB8AC3E}">
        <p14:creationId xmlns:p14="http://schemas.microsoft.com/office/powerpoint/2010/main" val="1040553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FA09AB7B-6567-40CF-A30B-2CC8E55268FF}" type="slidenum">
              <a:rPr lang="id-ID" smtClean="0"/>
              <a:t>12</a:t>
            </a:fld>
            <a:endParaRPr lang="id-ID"/>
          </a:p>
        </p:txBody>
      </p:sp>
    </p:spTree>
    <p:extLst>
      <p:ext uri="{BB962C8B-B14F-4D97-AF65-F5344CB8AC3E}">
        <p14:creationId xmlns:p14="http://schemas.microsoft.com/office/powerpoint/2010/main" val="298985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FA09AB7B-6567-40CF-A30B-2CC8E55268FF}" type="slidenum">
              <a:rPr lang="id-ID" smtClean="0"/>
              <a:t>14</a:t>
            </a:fld>
            <a:endParaRPr lang="id-ID"/>
          </a:p>
        </p:txBody>
      </p:sp>
    </p:spTree>
    <p:extLst>
      <p:ext uri="{BB962C8B-B14F-4D97-AF65-F5344CB8AC3E}">
        <p14:creationId xmlns:p14="http://schemas.microsoft.com/office/powerpoint/2010/main" val="4004582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BD64AE83-D460-477C-B662-7711F197A2D2}"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323791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BD64AE83-D460-477C-B662-7711F197A2D2}"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193616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BD64AE83-D460-477C-B662-7711F197A2D2}"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260144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BD64AE83-D460-477C-B662-7711F197A2D2}"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242408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64AE83-D460-477C-B662-7711F197A2D2}"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233723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BD64AE83-D460-477C-B662-7711F197A2D2}"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2145857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BD64AE83-D460-477C-B662-7711F197A2D2}" type="datetimeFigureOut">
              <a:rPr lang="id-ID" smtClean="0"/>
              <a:t>17/05/2022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180729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BD64AE83-D460-477C-B662-7711F197A2D2}" type="datetimeFigureOut">
              <a:rPr lang="id-ID" smtClean="0"/>
              <a:t>17/05/2022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206367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4AE83-D460-477C-B662-7711F197A2D2}" type="datetimeFigureOut">
              <a:rPr lang="id-ID" smtClean="0"/>
              <a:t>17/05/2022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46036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64AE83-D460-477C-B662-7711F197A2D2}"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2463527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64AE83-D460-477C-B662-7711F197A2D2}"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2CE5D34-6BD9-4248-A94E-1B8E2DF1EA09}" type="slidenum">
              <a:rPr lang="id-ID" smtClean="0"/>
              <a:t>‹#›</a:t>
            </a:fld>
            <a:endParaRPr lang="id-ID"/>
          </a:p>
        </p:txBody>
      </p:sp>
    </p:spTree>
    <p:extLst>
      <p:ext uri="{BB962C8B-B14F-4D97-AF65-F5344CB8AC3E}">
        <p14:creationId xmlns:p14="http://schemas.microsoft.com/office/powerpoint/2010/main" val="313829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4AE83-D460-477C-B662-7711F197A2D2}" type="datetimeFigureOut">
              <a:rPr lang="id-ID" smtClean="0"/>
              <a:t>17/05/2022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CE5D34-6BD9-4248-A94E-1B8E2DF1EA09}" type="slidenum">
              <a:rPr lang="id-ID" smtClean="0"/>
              <a:t>‹#›</a:t>
            </a:fld>
            <a:endParaRPr lang="id-ID"/>
          </a:p>
        </p:txBody>
      </p:sp>
    </p:spTree>
    <p:extLst>
      <p:ext uri="{BB962C8B-B14F-4D97-AF65-F5344CB8AC3E}">
        <p14:creationId xmlns:p14="http://schemas.microsoft.com/office/powerpoint/2010/main" val="546136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lmugeografi.com/ilmu-bumi/hidrologi/gletser" TargetMode="External"/><Relationship Id="rId2" Type="http://schemas.openxmlformats.org/officeDocument/2006/relationships/hyperlink" Target="https://ilmugeografi.com/bencana-alam/erosi-glets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ilmugeografi.com/ilmu-bumi/pengertian-pegununga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ilmugeografi.com/ilmu-bumi/laut/ekosistem-pantai"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lmugeografi.com/ilmu-bumi/geomorfologi/bentuk-bentuk-permukaan-bumi" TargetMode="External"/><Relationship Id="rId2" Type="http://schemas.openxmlformats.org/officeDocument/2006/relationships/hyperlink" Target="https://ilmugeografi.com/geologi/kerak-bumi"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lmugeografi.com/ilmu-bumi/gunung/dampak-letusan-gunung-berap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DANAU</a:t>
            </a:r>
          </a:p>
        </p:txBody>
      </p:sp>
      <p:sp>
        <p:nvSpPr>
          <p:cNvPr id="3" name="Subtitle 2"/>
          <p:cNvSpPr>
            <a:spLocks noGrp="1"/>
          </p:cNvSpPr>
          <p:nvPr>
            <p:ph type="subTitle" idx="1"/>
          </p:nvPr>
        </p:nvSpPr>
        <p:spPr/>
        <p:txBody>
          <a:bodyPr/>
          <a:lstStyle/>
          <a:p>
            <a:r>
              <a:rPr lang="id-ID" dirty="0"/>
              <a:t>OLEH : LISTASARI SIMBOLON</a:t>
            </a:r>
          </a:p>
        </p:txBody>
      </p:sp>
    </p:spTree>
    <p:extLst>
      <p:ext uri="{BB962C8B-B14F-4D97-AF65-F5344CB8AC3E}">
        <p14:creationId xmlns:p14="http://schemas.microsoft.com/office/powerpoint/2010/main" val="128727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marL="0" indent="0">
              <a:buNone/>
            </a:pPr>
            <a:r>
              <a:rPr lang="id-ID" dirty="0"/>
              <a:t>Danau tektonik ini   banyak ditemui di Indonesia. Contohnya : </a:t>
            </a:r>
            <a:endParaRPr lang="id-ID" dirty="0" smtClean="0"/>
          </a:p>
          <a:p>
            <a:pPr marL="0" indent="0">
              <a:buNone/>
            </a:pPr>
            <a:r>
              <a:rPr lang="id-ID" dirty="0" smtClean="0"/>
              <a:t>Danau </a:t>
            </a:r>
            <a:r>
              <a:rPr lang="id-ID" dirty="0"/>
              <a:t>Maninjau, </a:t>
            </a:r>
            <a:endParaRPr lang="id-ID" dirty="0" smtClean="0"/>
          </a:p>
          <a:p>
            <a:pPr marL="0" indent="0">
              <a:buNone/>
            </a:pPr>
            <a:r>
              <a:rPr lang="id-ID" dirty="0" smtClean="0"/>
              <a:t>Danau </a:t>
            </a:r>
            <a:r>
              <a:rPr lang="id-ID" dirty="0"/>
              <a:t>Tempe, </a:t>
            </a:r>
            <a:endParaRPr lang="id-ID" dirty="0" smtClean="0"/>
          </a:p>
          <a:p>
            <a:pPr marL="0" indent="0">
              <a:buNone/>
            </a:pPr>
            <a:r>
              <a:rPr lang="id-ID" dirty="0" smtClean="0"/>
              <a:t>Danau </a:t>
            </a:r>
            <a:r>
              <a:rPr lang="id-ID" dirty="0"/>
              <a:t>Poso, </a:t>
            </a:r>
            <a:endParaRPr lang="id-ID" dirty="0" smtClean="0"/>
          </a:p>
          <a:p>
            <a:pPr marL="0" indent="0">
              <a:buNone/>
            </a:pPr>
            <a:r>
              <a:rPr lang="id-ID" dirty="0" smtClean="0"/>
              <a:t>Danau </a:t>
            </a:r>
            <a:r>
              <a:rPr lang="id-ID" dirty="0"/>
              <a:t>Singkarak, </a:t>
            </a:r>
            <a:endParaRPr lang="id-ID" dirty="0" smtClean="0"/>
          </a:p>
          <a:p>
            <a:pPr marL="0" indent="0">
              <a:buNone/>
            </a:pPr>
            <a:r>
              <a:rPr lang="id-ID" dirty="0" smtClean="0"/>
              <a:t>Danau </a:t>
            </a:r>
            <a:r>
              <a:rPr lang="id-ID" dirty="0"/>
              <a:t>Sentani </a:t>
            </a:r>
            <a:endParaRPr lang="id-ID" dirty="0" smtClean="0"/>
          </a:p>
          <a:p>
            <a:pPr marL="0" indent="0">
              <a:buNone/>
            </a:pPr>
            <a:r>
              <a:rPr lang="id-ID" dirty="0" smtClean="0"/>
              <a:t> </a:t>
            </a:r>
            <a:r>
              <a:rPr lang="id-ID" dirty="0"/>
              <a:t>Danau Tondano.</a:t>
            </a:r>
            <a:r>
              <a:rPr lang="id-ID" sz="2400" dirty="0"/>
              <a:t/>
            </a:r>
            <a:br>
              <a:rPr lang="id-ID" sz="2400" dirty="0"/>
            </a:br>
            <a:endParaRPr lang="id-ID" dirty="0"/>
          </a:p>
        </p:txBody>
      </p:sp>
    </p:spTree>
    <p:extLst>
      <p:ext uri="{BB962C8B-B14F-4D97-AF65-F5344CB8AC3E}">
        <p14:creationId xmlns:p14="http://schemas.microsoft.com/office/powerpoint/2010/main" val="2550544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Danau Bendungan</a:t>
            </a:r>
            <a:endParaRPr lang="id-ID" dirty="0"/>
          </a:p>
        </p:txBody>
      </p:sp>
      <p:sp>
        <p:nvSpPr>
          <p:cNvPr id="3" name="Content Placeholder 2"/>
          <p:cNvSpPr>
            <a:spLocks noGrp="1"/>
          </p:cNvSpPr>
          <p:nvPr>
            <p:ph idx="1"/>
          </p:nvPr>
        </p:nvSpPr>
        <p:spPr/>
        <p:txBody>
          <a:bodyPr>
            <a:normAutofit/>
          </a:bodyPr>
          <a:lstStyle/>
          <a:p>
            <a:r>
              <a:rPr lang="id-ID" sz="4000" dirty="0"/>
              <a:t>Merupakan danau yang kebanyakan terbentuk karena buatan manusia, meskipun ada pula yang terbentuk karena proses alam. Danau bendungan ini merupakan danau yang terbentuk karena adanya aliran sungai yang dibendung</a:t>
            </a:r>
            <a:r>
              <a:rPr lang="id-ID" dirty="0"/>
              <a:t>. </a:t>
            </a:r>
          </a:p>
        </p:txBody>
      </p:sp>
    </p:spTree>
    <p:extLst>
      <p:ext uri="{BB962C8B-B14F-4D97-AF65-F5344CB8AC3E}">
        <p14:creationId xmlns:p14="http://schemas.microsoft.com/office/powerpoint/2010/main" val="2621646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395536" y="1268760"/>
            <a:ext cx="8229600" cy="4525963"/>
          </a:xfrm>
        </p:spPr>
        <p:txBody>
          <a:bodyPr/>
          <a:lstStyle/>
          <a:p>
            <a:pPr marL="0" indent="0">
              <a:buNone/>
            </a:pPr>
            <a:r>
              <a:rPr lang="id-ID" sz="4000" dirty="0"/>
              <a:t>Pembendungan sungai ini bisa dilakukan karena perbuatan manusia maupun proses alam. Danau yang terbendung karena proses alam ini bisa dibentuk akibat adanya letusan gunung berapi yang kemudian akan menyumbat aliran sungai</a:t>
            </a:r>
            <a:r>
              <a:rPr lang="id-ID" dirty="0"/>
              <a:t>. </a:t>
            </a:r>
          </a:p>
        </p:txBody>
      </p:sp>
    </p:spTree>
    <p:extLst>
      <p:ext uri="{BB962C8B-B14F-4D97-AF65-F5344CB8AC3E}">
        <p14:creationId xmlns:p14="http://schemas.microsoft.com/office/powerpoint/2010/main" val="1024508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4000" dirty="0"/>
              <a:t>Jenis danau bendungan yang bersifat alami contohnya adalah </a:t>
            </a:r>
            <a:endParaRPr lang="id-ID" sz="4000" dirty="0" smtClean="0"/>
          </a:p>
          <a:p>
            <a:r>
              <a:rPr lang="id-ID" sz="4000" dirty="0" smtClean="0"/>
              <a:t>Danau </a:t>
            </a:r>
            <a:r>
              <a:rPr lang="id-ID" sz="4000" dirty="0"/>
              <a:t>Laut Tawar yang ada di Aceh. Sedangkan danau bendungan yang sengaja dibuat oleh manusia dengan memebndung aliran air sungai bisasa dikenal dengan istilah waduk. </a:t>
            </a:r>
          </a:p>
        </p:txBody>
      </p:sp>
    </p:spTree>
    <p:extLst>
      <p:ext uri="{BB962C8B-B14F-4D97-AF65-F5344CB8AC3E}">
        <p14:creationId xmlns:p14="http://schemas.microsoft.com/office/powerpoint/2010/main" val="83674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sz="4400" dirty="0"/>
              <a:t>Contoh dari danau </a:t>
            </a:r>
            <a:r>
              <a:rPr lang="id-ID" sz="4400" dirty="0" smtClean="0"/>
              <a:t>bendungan di indonesia adalah adalah: </a:t>
            </a:r>
          </a:p>
          <a:p>
            <a:pPr marL="0" indent="0">
              <a:buNone/>
            </a:pPr>
            <a:r>
              <a:rPr lang="id-ID" sz="4400" dirty="0" smtClean="0"/>
              <a:t>Waduk </a:t>
            </a:r>
            <a:r>
              <a:rPr lang="id-ID" sz="4400" dirty="0"/>
              <a:t>Jatiluhur di Jawa Barat, Waduk Sempor di Jawa Tengah, </a:t>
            </a:r>
            <a:r>
              <a:rPr lang="id-ID" sz="4400" dirty="0" smtClean="0"/>
              <a:t>Waduk </a:t>
            </a:r>
            <a:r>
              <a:rPr lang="id-ID" sz="4400" dirty="0"/>
              <a:t>Karangkates </a:t>
            </a:r>
          </a:p>
          <a:p>
            <a:pPr marL="0" indent="0">
              <a:buNone/>
            </a:pPr>
            <a:r>
              <a:rPr lang="id-ID" sz="4400" dirty="0" smtClean="0"/>
              <a:t>waduk </a:t>
            </a:r>
            <a:r>
              <a:rPr lang="id-ID" sz="4400" dirty="0"/>
              <a:t>Solorejo di Jawa Timur</a:t>
            </a:r>
          </a:p>
          <a:p>
            <a:pPr marL="0" indent="0">
              <a:buNone/>
            </a:pPr>
            <a:endParaRPr lang="id-ID" sz="4400" dirty="0"/>
          </a:p>
        </p:txBody>
      </p:sp>
    </p:spTree>
    <p:extLst>
      <p:ext uri="{BB962C8B-B14F-4D97-AF65-F5344CB8AC3E}">
        <p14:creationId xmlns:p14="http://schemas.microsoft.com/office/powerpoint/2010/main" val="543347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Danau Karst</a:t>
            </a:r>
            <a:endParaRPr lang="id-ID" dirty="0"/>
          </a:p>
        </p:txBody>
      </p:sp>
      <p:sp>
        <p:nvSpPr>
          <p:cNvPr id="3" name="Content Placeholder 2"/>
          <p:cNvSpPr>
            <a:spLocks noGrp="1"/>
          </p:cNvSpPr>
          <p:nvPr>
            <p:ph idx="1"/>
          </p:nvPr>
        </p:nvSpPr>
        <p:spPr/>
        <p:txBody>
          <a:bodyPr>
            <a:normAutofit/>
          </a:bodyPr>
          <a:lstStyle/>
          <a:p>
            <a:pPr marL="0" indent="0">
              <a:buNone/>
            </a:pPr>
            <a:r>
              <a:rPr lang="id-ID" dirty="0"/>
              <a:t> </a:t>
            </a:r>
            <a:r>
              <a:rPr lang="id-ID" sz="3600" dirty="0"/>
              <a:t>Danau karst adalah danau yang terjadi di daerah bertanah kapur, akibat dari  proses pelarutan terhadap batu kapur yang dilakukan oleh air hujan. Proses pelarutan kapur ini lama kelamaan  membentuk sebuah cekungan dan cekungan tersebut akan terisi air, sehingga terbentuklah danau</a:t>
            </a:r>
            <a:endParaRPr lang="id-ID" dirty="0"/>
          </a:p>
        </p:txBody>
      </p:sp>
    </p:spTree>
    <p:extLst>
      <p:ext uri="{BB962C8B-B14F-4D97-AF65-F5344CB8AC3E}">
        <p14:creationId xmlns:p14="http://schemas.microsoft.com/office/powerpoint/2010/main" val="1730346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457200" y="1600200"/>
            <a:ext cx="8229600" cy="5257800"/>
          </a:xfrm>
        </p:spPr>
        <p:txBody>
          <a:bodyPr>
            <a:noAutofit/>
          </a:bodyPr>
          <a:lstStyle/>
          <a:p>
            <a:pPr marL="0" indent="0">
              <a:buNone/>
            </a:pPr>
            <a:r>
              <a:rPr lang="id-ID" sz="4000" dirty="0"/>
              <a:t>Danau karst ini dibedakan menjadi beberapa macam lagi menurut ukurannya. </a:t>
            </a:r>
          </a:p>
          <a:p>
            <a:pPr marL="0" indent="0">
              <a:buNone/>
            </a:pPr>
            <a:r>
              <a:rPr lang="id-ID" sz="4000" dirty="0"/>
              <a:t>1. Danau Karst yang mempunyai ukuran tidak terlalu luas disebut </a:t>
            </a:r>
            <a:r>
              <a:rPr lang="id-ID" sz="4000" b="1" dirty="0">
                <a:solidFill>
                  <a:srgbClr val="92D050"/>
                </a:solidFill>
              </a:rPr>
              <a:t> </a:t>
            </a:r>
            <a:r>
              <a:rPr lang="id-ID" sz="4000" dirty="0">
                <a:solidFill>
                  <a:srgbClr val="FF0000"/>
                </a:solidFill>
              </a:rPr>
              <a:t>lokva atau dolina. </a:t>
            </a:r>
          </a:p>
          <a:p>
            <a:pPr marL="0" indent="0">
              <a:buNone/>
            </a:pPr>
            <a:r>
              <a:rPr lang="id-ID" sz="4000" dirty="0">
                <a:solidFill>
                  <a:srgbClr val="FF0000"/>
                </a:solidFill>
              </a:rPr>
              <a:t>2.</a:t>
            </a:r>
            <a:r>
              <a:rPr lang="id-ID" sz="4000" dirty="0"/>
              <a:t> Lokva yang  bentuknya menyerupai piring  disebut dengan </a:t>
            </a:r>
            <a:r>
              <a:rPr lang="id-ID" sz="4000" b="1" dirty="0">
                <a:solidFill>
                  <a:srgbClr val="FF0000"/>
                </a:solidFill>
              </a:rPr>
              <a:t>Uvala</a:t>
            </a:r>
            <a:r>
              <a:rPr lang="id-ID" sz="4000" dirty="0"/>
              <a:t>. </a:t>
            </a:r>
            <a:endParaRPr lang="id-ID" sz="4000" dirty="0">
              <a:solidFill>
                <a:srgbClr val="FF0000"/>
              </a:solidFill>
            </a:endParaRPr>
          </a:p>
        </p:txBody>
      </p:sp>
    </p:spTree>
    <p:extLst>
      <p:ext uri="{BB962C8B-B14F-4D97-AF65-F5344CB8AC3E}">
        <p14:creationId xmlns:p14="http://schemas.microsoft.com/office/powerpoint/2010/main" val="508126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4400" dirty="0">
                <a:solidFill>
                  <a:schemeClr val="tx1">
                    <a:lumMod val="75000"/>
                    <a:lumOff val="25000"/>
                  </a:schemeClr>
                </a:solidFill>
              </a:rPr>
              <a:t>Danau karst ini banyak kita jumpai di sebelah selatan Pulau Jawa, tepatnya  di Kabupaten Gunung Kidul, Provins Daerah Istimewa Yogyakarta.</a:t>
            </a:r>
          </a:p>
        </p:txBody>
      </p:sp>
    </p:spTree>
    <p:extLst>
      <p:ext uri="{BB962C8B-B14F-4D97-AF65-F5344CB8AC3E}">
        <p14:creationId xmlns:p14="http://schemas.microsoft.com/office/powerpoint/2010/main" val="1812630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Danau vulkanik – tektonik</a:t>
            </a:r>
            <a:endParaRPr lang="id-ID" dirty="0"/>
          </a:p>
        </p:txBody>
      </p:sp>
      <p:sp>
        <p:nvSpPr>
          <p:cNvPr id="3" name="Content Placeholder 2"/>
          <p:cNvSpPr>
            <a:spLocks noGrp="1"/>
          </p:cNvSpPr>
          <p:nvPr>
            <p:ph idx="1"/>
          </p:nvPr>
        </p:nvSpPr>
        <p:spPr/>
        <p:txBody>
          <a:bodyPr>
            <a:normAutofit/>
          </a:bodyPr>
          <a:lstStyle/>
          <a:p>
            <a:r>
              <a:rPr lang="id-ID" sz="4400" dirty="0"/>
              <a:t>Danau vulkanik – tektonik ini merupakan danau yang terbentuk karena perpaduan tenaga vulkanik dan juga tektonik. Contoh dari danau ini adalah Danau Toba</a:t>
            </a:r>
          </a:p>
          <a:p>
            <a:pPr marL="0" indent="0">
              <a:buNone/>
            </a:pPr>
            <a:endParaRPr lang="id-ID" sz="4400" dirty="0"/>
          </a:p>
        </p:txBody>
      </p:sp>
    </p:spTree>
    <p:extLst>
      <p:ext uri="{BB962C8B-B14F-4D97-AF65-F5344CB8AC3E}">
        <p14:creationId xmlns:p14="http://schemas.microsoft.com/office/powerpoint/2010/main" val="4237515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Danau Glasial</a:t>
            </a:r>
            <a:r>
              <a:rPr lang="id-ID" dirty="0"/>
              <a:t/>
            </a:r>
            <a:br>
              <a:rPr lang="id-ID" dirty="0"/>
            </a:br>
            <a:endParaRPr lang="id-ID" dirty="0"/>
          </a:p>
        </p:txBody>
      </p:sp>
      <p:sp>
        <p:nvSpPr>
          <p:cNvPr id="3" name="Content Placeholder 2"/>
          <p:cNvSpPr>
            <a:spLocks noGrp="1"/>
          </p:cNvSpPr>
          <p:nvPr>
            <p:ph idx="1"/>
          </p:nvPr>
        </p:nvSpPr>
        <p:spPr/>
        <p:txBody>
          <a:bodyPr>
            <a:normAutofit/>
          </a:bodyPr>
          <a:lstStyle/>
          <a:p>
            <a:r>
              <a:rPr lang="id-ID" sz="3600" dirty="0"/>
              <a:t>Danau glasial </a:t>
            </a:r>
            <a:r>
              <a:rPr lang="id-ID" sz="3600" dirty="0" smtClean="0"/>
              <a:t> </a:t>
            </a:r>
            <a:r>
              <a:rPr lang="id-ID" sz="3600" dirty="0"/>
              <a:t>merupakan danau yang terjadi karena adanya proses </a:t>
            </a:r>
            <a:r>
              <a:rPr lang="id-ID" sz="3600" u="sng" dirty="0">
                <a:hlinkClick r:id="rId2"/>
              </a:rPr>
              <a:t>erosi </a:t>
            </a:r>
            <a:r>
              <a:rPr lang="id-ID" sz="3600" dirty="0"/>
              <a:t>glasial, yakni erosi yang terjadi pada </a:t>
            </a:r>
            <a:r>
              <a:rPr lang="id-ID" sz="3600" u="sng" dirty="0">
                <a:hlinkClick r:id="rId3"/>
              </a:rPr>
              <a:t>gletser</a:t>
            </a:r>
            <a:r>
              <a:rPr lang="id-ID" sz="3600" dirty="0"/>
              <a:t>. Karena proses erosi membentuk sebuah cekungan, dan cekungan tersebut terisi oleh air sehingga terbentuklah sebuah danau yang disebut </a:t>
            </a:r>
            <a:r>
              <a:rPr lang="id-ID" sz="3600" b="1" dirty="0">
                <a:solidFill>
                  <a:srgbClr val="FF0000"/>
                </a:solidFill>
              </a:rPr>
              <a:t>danau glasial</a:t>
            </a:r>
          </a:p>
        </p:txBody>
      </p:sp>
    </p:spTree>
    <p:extLst>
      <p:ext uri="{BB962C8B-B14F-4D97-AF65-F5344CB8AC3E}">
        <p14:creationId xmlns:p14="http://schemas.microsoft.com/office/powerpoint/2010/main" val="4251294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 PENGERTIAN</a:t>
            </a:r>
          </a:p>
        </p:txBody>
      </p:sp>
      <p:sp>
        <p:nvSpPr>
          <p:cNvPr id="3" name="Content Placeholder 2"/>
          <p:cNvSpPr>
            <a:spLocks noGrp="1"/>
          </p:cNvSpPr>
          <p:nvPr>
            <p:ph idx="1"/>
          </p:nvPr>
        </p:nvSpPr>
        <p:spPr/>
        <p:txBody>
          <a:bodyPr>
            <a:noAutofit/>
          </a:bodyPr>
          <a:lstStyle/>
          <a:p>
            <a:r>
              <a:rPr lang="id-ID" sz="5400" dirty="0"/>
              <a:t>Danau adalah genangan air yang terdapat di cekungan yang luas. Danau mendapat air dari sungai, air hujan, mata air dan air tanah.</a:t>
            </a:r>
          </a:p>
        </p:txBody>
      </p:sp>
    </p:spTree>
    <p:extLst>
      <p:ext uri="{BB962C8B-B14F-4D97-AF65-F5344CB8AC3E}">
        <p14:creationId xmlns:p14="http://schemas.microsoft.com/office/powerpoint/2010/main" val="1290177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 Biasanya, danau jenis ini banyak dijumpai di daerah sekitar kawasan </a:t>
            </a:r>
            <a:r>
              <a:rPr lang="id-ID" b="1" dirty="0">
                <a:solidFill>
                  <a:srgbClr val="FF0000"/>
                </a:solidFill>
              </a:rPr>
              <a:t>iklim kutub.</a:t>
            </a:r>
            <a:r>
              <a:rPr lang="id-ID" dirty="0"/>
              <a:t>  Danau glasial ini tidak dapat kita temukan di Indonesia karena di Indonesia tidak ada. Contoh dari danau ini antar lain adalah danau Michigan di Amerika Serikat, Danau St. Laurence di Kanada, Danau Superior, dan Danau Mc. Kanzie.</a:t>
            </a:r>
          </a:p>
          <a:p>
            <a:endParaRPr lang="id-ID" dirty="0"/>
          </a:p>
        </p:txBody>
      </p:sp>
    </p:spTree>
    <p:extLst>
      <p:ext uri="{BB962C8B-B14F-4D97-AF65-F5344CB8AC3E}">
        <p14:creationId xmlns:p14="http://schemas.microsoft.com/office/powerpoint/2010/main" val="2701113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Danau Sungai Mati atau Oxbow Lake</a:t>
            </a:r>
            <a:endParaRPr lang="id-ID" dirty="0"/>
          </a:p>
        </p:txBody>
      </p:sp>
      <p:sp>
        <p:nvSpPr>
          <p:cNvPr id="3" name="Content Placeholder 2"/>
          <p:cNvSpPr>
            <a:spLocks noGrp="1"/>
          </p:cNvSpPr>
          <p:nvPr>
            <p:ph idx="1"/>
          </p:nvPr>
        </p:nvSpPr>
        <p:spPr/>
        <p:txBody>
          <a:bodyPr/>
          <a:lstStyle/>
          <a:p>
            <a:r>
              <a:rPr lang="id-ID" dirty="0">
                <a:solidFill>
                  <a:srgbClr val="FF0000"/>
                </a:solidFill>
              </a:rPr>
              <a:t>Danau sungai mati </a:t>
            </a:r>
            <a:r>
              <a:rPr lang="id-ID" dirty="0"/>
              <a:t>merupakan danau yang terjadi karena adanya aliran sungai yang terputus yang diakibatkan  proses pembelokan arah alirah </a:t>
            </a:r>
            <a:r>
              <a:rPr lang="id-ID" i="1" dirty="0"/>
              <a:t>(</a:t>
            </a:r>
            <a:r>
              <a:rPr lang="id-ID" i="1" dirty="0">
                <a:solidFill>
                  <a:srgbClr val="FF0000"/>
                </a:solidFill>
              </a:rPr>
              <a:t>meandering</a:t>
            </a:r>
            <a:r>
              <a:rPr lang="id-ID" i="1" dirty="0"/>
              <a:t>). </a:t>
            </a:r>
            <a:r>
              <a:rPr lang="id-ID" dirty="0"/>
              <a:t>Danau ini  terbentuk di bagian hilir sungai. Danau jenis ini dapat kita temui di wilayah Indonesia. Contoh dari danau ini adalah danau di Sungai Barito  di Pulau Kalimantan.</a:t>
            </a:r>
          </a:p>
        </p:txBody>
      </p:sp>
    </p:spTree>
    <p:extLst>
      <p:ext uri="{BB962C8B-B14F-4D97-AF65-F5344CB8AC3E}">
        <p14:creationId xmlns:p14="http://schemas.microsoft.com/office/powerpoint/2010/main" val="2346087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Cirques</a:t>
            </a:r>
            <a:endParaRPr lang="id-ID" dirty="0"/>
          </a:p>
        </p:txBody>
      </p:sp>
      <p:sp>
        <p:nvSpPr>
          <p:cNvPr id="3" name="Content Placeholder 2"/>
          <p:cNvSpPr>
            <a:spLocks noGrp="1"/>
          </p:cNvSpPr>
          <p:nvPr>
            <p:ph idx="1"/>
          </p:nvPr>
        </p:nvSpPr>
        <p:spPr/>
        <p:txBody>
          <a:bodyPr/>
          <a:lstStyle/>
          <a:p>
            <a:r>
              <a:rPr lang="id-ID" dirty="0"/>
              <a:t>Danau cirques ini merupakan danau yang berasal dari pencairan es. Danau Cirques ini merupakan danau yang banyak dijumpai di wilayah </a:t>
            </a:r>
            <a:r>
              <a:rPr lang="id-ID" u="sng" dirty="0">
                <a:hlinkClick r:id="rId2"/>
              </a:rPr>
              <a:t>pegunungan </a:t>
            </a:r>
            <a:r>
              <a:rPr lang="id-ID" dirty="0"/>
              <a:t>yang tinggi, yangmana sebagian dari tubuh pegunungan tersebut ditutupi oleh massa es.</a:t>
            </a:r>
          </a:p>
        </p:txBody>
      </p:sp>
    </p:spTree>
    <p:extLst>
      <p:ext uri="{BB962C8B-B14F-4D97-AF65-F5344CB8AC3E}">
        <p14:creationId xmlns:p14="http://schemas.microsoft.com/office/powerpoint/2010/main" val="780396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Danau Laguna atau Haff</a:t>
            </a:r>
            <a:endParaRPr lang="id-ID" dirty="0"/>
          </a:p>
        </p:txBody>
      </p:sp>
      <p:sp>
        <p:nvSpPr>
          <p:cNvPr id="3" name="Content Placeholder 2"/>
          <p:cNvSpPr>
            <a:spLocks noGrp="1"/>
          </p:cNvSpPr>
          <p:nvPr>
            <p:ph idx="1"/>
          </p:nvPr>
        </p:nvSpPr>
        <p:spPr/>
        <p:txBody>
          <a:bodyPr>
            <a:normAutofit/>
          </a:bodyPr>
          <a:lstStyle/>
          <a:p>
            <a:r>
              <a:rPr lang="id-ID" dirty="0"/>
              <a:t>Danau laguna ini merupakan danau yang terbentuk karena adanya proses pengendapan materi yang terbawa arus sungai di daerah sekitar </a:t>
            </a:r>
            <a:r>
              <a:rPr lang="id-ID" u="sng" dirty="0">
                <a:hlinkClick r:id="rId2"/>
              </a:rPr>
              <a:t>ekosistem pantai</a:t>
            </a:r>
            <a:r>
              <a:rPr lang="id-ID" dirty="0"/>
              <a:t>, sehingga arus sungai yang terbendung dengan laut bebas dan membentuk genangan air. Genangan air yang terbentuk ini merupakan campuran air tawar yang dibawa oleh sungai dengan air laut.</a:t>
            </a:r>
          </a:p>
        </p:txBody>
      </p:sp>
    </p:spTree>
    <p:extLst>
      <p:ext uri="{BB962C8B-B14F-4D97-AF65-F5344CB8AC3E}">
        <p14:creationId xmlns:p14="http://schemas.microsoft.com/office/powerpoint/2010/main" val="373453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b="1" dirty="0"/>
              <a:t>8. Sebagai sarana pengembangan nilai budaya</a:t>
            </a:r>
          </a:p>
          <a:p>
            <a:pPr marL="0" indent="0">
              <a:buNone/>
            </a:pPr>
            <a:r>
              <a:rPr lang="id-ID" b="1" dirty="0"/>
              <a:t>9. </a:t>
            </a:r>
            <a:r>
              <a:rPr lang="fi-FI" b="1" dirty="0"/>
              <a:t>Sebagai sarana edukasi dan penelitian</a:t>
            </a:r>
            <a:endParaRPr lang="fi-FI" dirty="0"/>
          </a:p>
          <a:p>
            <a:pPr marL="0" indent="0">
              <a:buNone/>
            </a:pPr>
            <a:r>
              <a:rPr lang="id-ID" b="1" dirty="0"/>
              <a:t>10. Sarana melestarikan keanekaragaman hayati</a:t>
            </a:r>
            <a:endParaRPr lang="id-ID" dirty="0"/>
          </a:p>
          <a:p>
            <a:pPr marL="0" indent="0">
              <a:buNone/>
            </a:pPr>
            <a:r>
              <a:rPr lang="id-ID" b="1" dirty="0"/>
              <a:t>11. Sebagai wadah peresapan air tanah dan penampungan air sehingga dapat mencegah terjadinya banjir dan erosi tanah</a:t>
            </a:r>
            <a:endParaRPr lang="id-ID" dirty="0"/>
          </a:p>
          <a:p>
            <a:pPr marL="0" indent="0">
              <a:buNone/>
            </a:pPr>
            <a:r>
              <a:rPr lang="id-ID" b="1" dirty="0"/>
              <a:t>12. Membantu proses pembentukan tanah</a:t>
            </a:r>
            <a:endParaRPr lang="id-ID" dirty="0"/>
          </a:p>
          <a:p>
            <a:endParaRPr lang="id-ID" dirty="0"/>
          </a:p>
        </p:txBody>
      </p:sp>
    </p:spTree>
    <p:extLst>
      <p:ext uri="{BB962C8B-B14F-4D97-AF65-F5344CB8AC3E}">
        <p14:creationId xmlns:p14="http://schemas.microsoft.com/office/powerpoint/2010/main" val="2673810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RAWA</a:t>
            </a:r>
          </a:p>
        </p:txBody>
      </p:sp>
      <p:sp>
        <p:nvSpPr>
          <p:cNvPr id="3" name="Content Placeholder 2"/>
          <p:cNvSpPr>
            <a:spLocks noGrp="1"/>
          </p:cNvSpPr>
          <p:nvPr>
            <p:ph idx="1"/>
          </p:nvPr>
        </p:nvSpPr>
        <p:spPr/>
        <p:txBody>
          <a:bodyPr/>
          <a:lstStyle/>
          <a:p>
            <a:endParaRPr lang="id-ID"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052736"/>
            <a:ext cx="8064896"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1433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sz="3600" dirty="0"/>
              <a:t> </a:t>
            </a:r>
            <a:r>
              <a:rPr lang="id-ID" sz="3600" b="1" dirty="0"/>
              <a:t>Rawa</a:t>
            </a:r>
            <a:r>
              <a:rPr lang="id-ID" sz="3600" dirty="0"/>
              <a:t> adalah bagian permukaan bumi yang tergenang air dan ditumbuhi tumbuh-tumbuhan dan terletak lebih rendah dari daerah di sekelilingnya. Tumbuhan yang tumbuh di rawa biasanya kayu ulin, rerumputan, enceng gondok dan lain </a:t>
            </a:r>
            <a:r>
              <a:rPr lang="id-ID" sz="3600" dirty="0" smtClean="0"/>
              <a:t>sebagainya</a:t>
            </a:r>
            <a:endParaRPr lang="id-ID" sz="3600" dirty="0"/>
          </a:p>
        </p:txBody>
      </p:sp>
    </p:spTree>
    <p:extLst>
      <p:ext uri="{BB962C8B-B14F-4D97-AF65-F5344CB8AC3E}">
        <p14:creationId xmlns:p14="http://schemas.microsoft.com/office/powerpoint/2010/main" val="1992858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sz="4000" dirty="0"/>
              <a:t>Wilayah rawa yang luas di Indonesia terdapat di Sumatra, Sulawesi, Kalimantan, dan Irian Jaya.</a:t>
            </a:r>
          </a:p>
          <a:p>
            <a:endParaRPr lang="id-ID" dirty="0"/>
          </a:p>
        </p:txBody>
      </p:sp>
    </p:spTree>
    <p:extLst>
      <p:ext uri="{BB962C8B-B14F-4D97-AF65-F5344CB8AC3E}">
        <p14:creationId xmlns:p14="http://schemas.microsoft.com/office/powerpoint/2010/main" val="3778227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Manfaat Dan Fungsi Rawa</a:t>
            </a:r>
            <a:br>
              <a:rPr lang="id-ID" b="1" dirty="0"/>
            </a:br>
            <a:endParaRPr lang="id-ID" dirty="0"/>
          </a:p>
        </p:txBody>
      </p:sp>
      <p:sp>
        <p:nvSpPr>
          <p:cNvPr id="3" name="Content Placeholder 2"/>
          <p:cNvSpPr>
            <a:spLocks noGrp="1"/>
          </p:cNvSpPr>
          <p:nvPr>
            <p:ph idx="1"/>
          </p:nvPr>
        </p:nvSpPr>
        <p:spPr/>
        <p:txBody>
          <a:bodyPr>
            <a:normAutofit fontScale="92500" lnSpcReduction="10000"/>
          </a:bodyPr>
          <a:lstStyle/>
          <a:p>
            <a:r>
              <a:rPr lang="id-ID" dirty="0"/>
              <a:t>Rawa memiliki manfaat  untuk :</a:t>
            </a:r>
          </a:p>
          <a:p>
            <a:r>
              <a:rPr lang="id-ID" dirty="0"/>
              <a:t>persawahan pasang surut, </a:t>
            </a:r>
          </a:p>
          <a:p>
            <a:r>
              <a:rPr lang="id-ID" dirty="0"/>
              <a:t>penghasil kayu (bakau, ulin, meranti atau sebagainya),</a:t>
            </a:r>
          </a:p>
          <a:p>
            <a:r>
              <a:rPr lang="id-ID" dirty="0"/>
              <a:t> penghasil nipah dan rumbia (untuk atap rumah), </a:t>
            </a:r>
          </a:p>
          <a:p>
            <a:r>
              <a:rPr lang="id-ID" dirty="0"/>
              <a:t>wilayah pemukiman, untuk budidaya atau penghasil jenis ikan tentu, </a:t>
            </a:r>
          </a:p>
          <a:p>
            <a:r>
              <a:rPr lang="id-ID" dirty="0"/>
              <a:t>serta sebagai tempat menggembala kerbau atau itik.</a:t>
            </a:r>
          </a:p>
        </p:txBody>
      </p:sp>
    </p:spTree>
    <p:extLst>
      <p:ext uri="{BB962C8B-B14F-4D97-AF65-F5344CB8AC3E}">
        <p14:creationId xmlns:p14="http://schemas.microsoft.com/office/powerpoint/2010/main" val="3140237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 Jenis-Jenis rawa</a:t>
            </a:r>
            <a:br>
              <a:rPr lang="id-ID" b="1" dirty="0"/>
            </a:br>
            <a:r>
              <a:rPr lang="id-ID" dirty="0"/>
              <a:t> </a:t>
            </a:r>
          </a:p>
        </p:txBody>
      </p:sp>
      <p:sp>
        <p:nvSpPr>
          <p:cNvPr id="3" name="Content Placeholder 2"/>
          <p:cNvSpPr>
            <a:spLocks noGrp="1"/>
          </p:cNvSpPr>
          <p:nvPr>
            <p:ph idx="1"/>
          </p:nvPr>
        </p:nvSpPr>
        <p:spPr/>
        <p:txBody>
          <a:bodyPr/>
          <a:lstStyle/>
          <a:p>
            <a:r>
              <a:rPr lang="id-ID" dirty="0"/>
              <a:t>1.</a:t>
            </a:r>
            <a:r>
              <a:rPr lang="id-ID" b="1" dirty="0"/>
              <a:t> Berdasarkan Lokasi Terjadinya, rawa ad 5 macam yaitu :</a:t>
            </a:r>
          </a:p>
          <a:p>
            <a:r>
              <a:rPr lang="id-ID" b="1" dirty="0"/>
              <a:t>a. Rawa Pantai</a:t>
            </a:r>
          </a:p>
          <a:p>
            <a:r>
              <a:rPr lang="id-ID" b="1" dirty="0"/>
              <a:t>b. Rawa Payau</a:t>
            </a:r>
          </a:p>
          <a:p>
            <a:r>
              <a:rPr lang="id-ID" b="1" dirty="0"/>
              <a:t>c. Rawa Sungai</a:t>
            </a:r>
          </a:p>
          <a:p>
            <a:r>
              <a:rPr lang="id-ID" b="1" dirty="0"/>
              <a:t>d. Rawa Cekungan</a:t>
            </a:r>
          </a:p>
          <a:p>
            <a:r>
              <a:rPr lang="id-ID" b="1" dirty="0"/>
              <a:t>e. Rawa Danau</a:t>
            </a:r>
          </a:p>
        </p:txBody>
      </p:sp>
    </p:spTree>
    <p:extLst>
      <p:ext uri="{BB962C8B-B14F-4D97-AF65-F5344CB8AC3E}">
        <p14:creationId xmlns:p14="http://schemas.microsoft.com/office/powerpoint/2010/main" val="2901494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 </a:t>
            </a:r>
            <a:r>
              <a:rPr lang="id-ID" b="1" dirty="0"/>
              <a:t>Penyebab Terbentuknya Danau</a:t>
            </a:r>
          </a:p>
        </p:txBody>
      </p:sp>
      <p:sp>
        <p:nvSpPr>
          <p:cNvPr id="3" name="Content Placeholder 2"/>
          <p:cNvSpPr>
            <a:spLocks noGrp="1"/>
          </p:cNvSpPr>
          <p:nvPr>
            <p:ph idx="1"/>
          </p:nvPr>
        </p:nvSpPr>
        <p:spPr/>
        <p:txBody>
          <a:bodyPr>
            <a:normAutofit/>
          </a:bodyPr>
          <a:lstStyle/>
          <a:p>
            <a:r>
              <a:rPr lang="id-ID" sz="3600" dirty="0"/>
              <a:t>Danau merupakan sebuah tempat di </a:t>
            </a:r>
            <a:r>
              <a:rPr lang="id-ID" sz="3600" u="sng" dirty="0">
                <a:hlinkClick r:id="rId2"/>
              </a:rPr>
              <a:t>kerak Bumi</a:t>
            </a:r>
            <a:r>
              <a:rPr lang="id-ID" sz="3600" dirty="0"/>
              <a:t> sehingga merupakan salah satu </a:t>
            </a:r>
            <a:r>
              <a:rPr lang="id-ID" sz="3600" u="sng" dirty="0">
                <a:hlinkClick r:id="rId3"/>
              </a:rPr>
              <a:t>bentuk permukaan Bumi</a:t>
            </a:r>
            <a:r>
              <a:rPr lang="id-ID" sz="3600" dirty="0"/>
              <a:t>. Meski danau adalah berupa perairan, namun karena letaknya ada di daratan maka danau merupakan bagian dari daratan</a:t>
            </a:r>
            <a:r>
              <a:rPr lang="id-ID" dirty="0"/>
              <a:t>. </a:t>
            </a:r>
          </a:p>
        </p:txBody>
      </p:sp>
    </p:spTree>
    <p:extLst>
      <p:ext uri="{BB962C8B-B14F-4D97-AF65-F5344CB8AC3E}">
        <p14:creationId xmlns:p14="http://schemas.microsoft.com/office/powerpoint/2010/main" val="28585583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
            </a:r>
            <a:br>
              <a:rPr lang="id-ID" b="1" dirty="0"/>
            </a:br>
            <a:endParaRPr lang="id-ID" dirty="0"/>
          </a:p>
        </p:txBody>
      </p:sp>
      <p:sp>
        <p:nvSpPr>
          <p:cNvPr id="3" name="Content Placeholder 2"/>
          <p:cNvSpPr>
            <a:spLocks noGrp="1"/>
          </p:cNvSpPr>
          <p:nvPr>
            <p:ph idx="1"/>
          </p:nvPr>
        </p:nvSpPr>
        <p:spPr/>
        <p:txBody>
          <a:bodyPr/>
          <a:lstStyle/>
          <a:p>
            <a:r>
              <a:rPr lang="id-ID" sz="4400" b="1" dirty="0"/>
              <a:t>2. Berdasarkan Rasa Air</a:t>
            </a:r>
          </a:p>
          <a:p>
            <a:r>
              <a:rPr lang="id-ID" sz="4400" b="1" dirty="0"/>
              <a:t>a. Rawa Air Asin</a:t>
            </a:r>
          </a:p>
          <a:p>
            <a:r>
              <a:rPr lang="id-ID" sz="4400" b="1" dirty="0"/>
              <a:t>b. Rawa Air Payau</a:t>
            </a:r>
          </a:p>
          <a:p>
            <a:r>
              <a:rPr lang="id-ID" sz="4400" b="1" dirty="0"/>
              <a:t>c.  Rawa Air Tawar</a:t>
            </a:r>
          </a:p>
          <a:p>
            <a:endParaRPr lang="id-ID" dirty="0"/>
          </a:p>
        </p:txBody>
      </p:sp>
    </p:spTree>
    <p:extLst>
      <p:ext uri="{BB962C8B-B14F-4D97-AF65-F5344CB8AC3E}">
        <p14:creationId xmlns:p14="http://schemas.microsoft.com/office/powerpoint/2010/main" val="42030101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Berdasarkan Kondisi Air dan Tumbuhan Yang Hidup</a:t>
            </a:r>
            <a:br>
              <a:rPr lang="id-ID" b="1" dirty="0"/>
            </a:br>
            <a:endParaRPr lang="id-ID" dirty="0"/>
          </a:p>
        </p:txBody>
      </p:sp>
      <p:sp>
        <p:nvSpPr>
          <p:cNvPr id="3" name="Content Placeholder 2"/>
          <p:cNvSpPr>
            <a:spLocks noGrp="1"/>
          </p:cNvSpPr>
          <p:nvPr>
            <p:ph idx="1"/>
          </p:nvPr>
        </p:nvSpPr>
        <p:spPr>
          <a:xfrm>
            <a:off x="323528" y="1412776"/>
            <a:ext cx="8229600" cy="4525963"/>
          </a:xfrm>
        </p:spPr>
        <p:txBody>
          <a:bodyPr>
            <a:normAutofit/>
          </a:bodyPr>
          <a:lstStyle/>
          <a:p>
            <a:pPr marL="0" indent="0">
              <a:buNone/>
            </a:pPr>
            <a:r>
              <a:rPr lang="id-ID" sz="4000" b="1" dirty="0"/>
              <a:t>1. Swamp</a:t>
            </a:r>
            <a:r>
              <a:rPr lang="id-ID" sz="4000" dirty="0"/>
              <a:t/>
            </a:r>
            <a:br>
              <a:rPr lang="id-ID" sz="4000" dirty="0"/>
            </a:br>
            <a:r>
              <a:rPr lang="id-ID" sz="4000" dirty="0"/>
              <a:t>Swamp adalah lahan basah yang selalu digenangi air dengan jenis tumbuhan yang hidup seperti lumut, rumput-rumputan semak-semak, dan tumbuhan jenis pohon.</a:t>
            </a:r>
          </a:p>
        </p:txBody>
      </p:sp>
    </p:spTree>
    <p:extLst>
      <p:ext uri="{BB962C8B-B14F-4D97-AF65-F5344CB8AC3E}">
        <p14:creationId xmlns:p14="http://schemas.microsoft.com/office/powerpoint/2010/main" val="423453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0" indent="0">
              <a:buNone/>
            </a:pPr>
            <a:r>
              <a:rPr lang="id-ID" sz="4400" b="1" dirty="0"/>
              <a:t>2. Marsh</a:t>
            </a:r>
            <a:r>
              <a:rPr lang="id-ID" sz="4400" dirty="0"/>
              <a:t/>
            </a:r>
            <a:br>
              <a:rPr lang="id-ID" sz="4400" dirty="0"/>
            </a:br>
            <a:r>
              <a:rPr lang="id-ID" sz="4400" dirty="0"/>
              <a:t>Sama halnya seperti swamp, namun tumbuhan yang tumbuh yang hidup didominasi oleh jenis lumut-lumutan, rerumputan dan alang-alang.</a:t>
            </a:r>
          </a:p>
        </p:txBody>
      </p:sp>
    </p:spTree>
    <p:extLst>
      <p:ext uri="{BB962C8B-B14F-4D97-AF65-F5344CB8AC3E}">
        <p14:creationId xmlns:p14="http://schemas.microsoft.com/office/powerpoint/2010/main" val="315251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b="1" dirty="0"/>
              <a:t>3. Bog</a:t>
            </a:r>
            <a:r>
              <a:rPr lang="id-ID" dirty="0"/>
              <a:t/>
            </a:r>
            <a:br>
              <a:rPr lang="id-ID" dirty="0"/>
            </a:br>
            <a:r>
              <a:rPr lang="id-ID" dirty="0"/>
              <a:t>Bog adalah lahan basah yang permukaan tanahnya relatif kering, sedangkan dalam tanah bersifat jenuh air. Genangan air dangkal hanya terlihat di beberapa tempat.</a:t>
            </a:r>
          </a:p>
        </p:txBody>
      </p:sp>
    </p:spTree>
    <p:extLst>
      <p:ext uri="{BB962C8B-B14F-4D97-AF65-F5344CB8AC3E}">
        <p14:creationId xmlns:p14="http://schemas.microsoft.com/office/powerpoint/2010/main" val="42831665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b="1" dirty="0"/>
              <a:t>4. Rawa Pasang Surut</a:t>
            </a:r>
            <a:r>
              <a:rPr lang="id-ID" dirty="0"/>
              <a:t/>
            </a:r>
            <a:br>
              <a:rPr lang="id-ID" dirty="0"/>
            </a:br>
            <a:r>
              <a:rPr lang="id-ID" dirty="0"/>
              <a:t>Rawa pasang surut adalah jenis rawa yang airnya berasal dari pasang surut air laut. Tumbuhan yang hidup subur di jenis rawa pasang surut yaitu tumbuhan bakau.</a:t>
            </a:r>
          </a:p>
        </p:txBody>
      </p:sp>
    </p:spTree>
    <p:extLst>
      <p:ext uri="{BB962C8B-B14F-4D97-AF65-F5344CB8AC3E}">
        <p14:creationId xmlns:p14="http://schemas.microsoft.com/office/powerpoint/2010/main" val="3403954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540615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sz="4800" dirty="0"/>
              <a:t>Faktor- faktor yang menyebabkan terbentuknya danau  yaitu</a:t>
            </a:r>
          </a:p>
          <a:p>
            <a:r>
              <a:rPr lang="id-ID" sz="4800" dirty="0"/>
              <a:t> faktor alam</a:t>
            </a:r>
          </a:p>
          <a:p>
            <a:r>
              <a:rPr lang="id-ID" sz="4800" dirty="0"/>
              <a:t> faktor buatan manusia</a:t>
            </a:r>
            <a:r>
              <a:rPr lang="id-ID" dirty="0"/>
              <a:t>. </a:t>
            </a:r>
          </a:p>
        </p:txBody>
      </p:sp>
    </p:spTree>
    <p:extLst>
      <p:ext uri="{BB962C8B-B14F-4D97-AF65-F5344CB8AC3E}">
        <p14:creationId xmlns:p14="http://schemas.microsoft.com/office/powerpoint/2010/main" val="9834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dirty="0" smtClean="0"/>
              <a:t>Beberapa </a:t>
            </a:r>
            <a:r>
              <a:rPr lang="id-ID" dirty="0"/>
              <a:t>faktor penyebaba terbentuknya danau diantaranya adalah</a:t>
            </a:r>
          </a:p>
          <a:p>
            <a:r>
              <a:rPr lang="id-ID" b="1" dirty="0"/>
              <a:t>Adanya letusan gunung berapi ( faktor alam )</a:t>
            </a:r>
            <a:endParaRPr lang="id-ID" dirty="0"/>
          </a:p>
          <a:p>
            <a:r>
              <a:rPr lang="id-ID" b="1" dirty="0"/>
              <a:t>Adanya aktivitas penambangan ( aktivitas Manusia)</a:t>
            </a:r>
            <a:endParaRPr lang="id-ID" dirty="0"/>
          </a:p>
          <a:p>
            <a:r>
              <a:rPr lang="id-ID" b="1" dirty="0"/>
              <a:t>Adanya kesengajaan dari manusia( ulah manusia)</a:t>
            </a:r>
            <a:endParaRPr lang="id-ID" dirty="0"/>
          </a:p>
          <a:p>
            <a:pPr marL="0" indent="0">
              <a:buNone/>
            </a:pPr>
            <a:endParaRPr lang="id-ID" dirty="0"/>
          </a:p>
        </p:txBody>
      </p:sp>
    </p:spTree>
    <p:extLst>
      <p:ext uri="{BB962C8B-B14F-4D97-AF65-F5344CB8AC3E}">
        <p14:creationId xmlns:p14="http://schemas.microsoft.com/office/powerpoint/2010/main" val="756199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Macam- macam Danau</a:t>
            </a:r>
          </a:p>
        </p:txBody>
      </p:sp>
      <p:sp>
        <p:nvSpPr>
          <p:cNvPr id="3" name="Content Placeholder 2"/>
          <p:cNvSpPr>
            <a:spLocks noGrp="1"/>
          </p:cNvSpPr>
          <p:nvPr>
            <p:ph idx="1"/>
          </p:nvPr>
        </p:nvSpPr>
        <p:spPr>
          <a:xfrm>
            <a:off x="457200" y="1600200"/>
            <a:ext cx="8229600" cy="4781128"/>
          </a:xfrm>
        </p:spPr>
        <p:txBody>
          <a:bodyPr>
            <a:normAutofit fontScale="92500" lnSpcReduction="10000"/>
          </a:bodyPr>
          <a:lstStyle/>
          <a:p>
            <a:pPr marL="0" indent="0">
              <a:buNone/>
            </a:pPr>
            <a:r>
              <a:rPr lang="id-ID" b="1" dirty="0"/>
              <a:t>Danau Vulkanik</a:t>
            </a:r>
            <a:endParaRPr lang="id-ID" dirty="0"/>
          </a:p>
          <a:p>
            <a:pPr marL="0" indent="0">
              <a:buNone/>
            </a:pPr>
            <a:r>
              <a:rPr lang="id-ID" b="1" dirty="0"/>
              <a:t>Danau Tektonik</a:t>
            </a:r>
            <a:endParaRPr lang="id-ID" dirty="0"/>
          </a:p>
          <a:p>
            <a:pPr marL="0" indent="0">
              <a:buNone/>
            </a:pPr>
            <a:r>
              <a:rPr lang="id-ID" b="1" dirty="0"/>
              <a:t>Bendungan</a:t>
            </a:r>
            <a:endParaRPr lang="id-ID" dirty="0"/>
          </a:p>
          <a:p>
            <a:pPr marL="0" indent="0">
              <a:buNone/>
            </a:pPr>
            <a:r>
              <a:rPr lang="id-ID" b="1" dirty="0"/>
              <a:t>Danau Karst</a:t>
            </a:r>
            <a:endParaRPr lang="id-ID" dirty="0"/>
          </a:p>
          <a:p>
            <a:pPr marL="0" indent="0">
              <a:buNone/>
              <a:tabLst>
                <a:tab pos="987425" algn="l"/>
              </a:tabLst>
            </a:pPr>
            <a:r>
              <a:rPr lang="id-ID" b="1" dirty="0"/>
              <a:t>Danau vulkanik – tektonik</a:t>
            </a:r>
            <a:endParaRPr lang="id-ID" dirty="0"/>
          </a:p>
          <a:p>
            <a:pPr marL="0" indent="0">
              <a:buNone/>
              <a:tabLst>
                <a:tab pos="987425" algn="l"/>
              </a:tabLst>
            </a:pPr>
            <a:r>
              <a:rPr lang="id-ID" b="1" dirty="0"/>
              <a:t>Danau Glasial</a:t>
            </a:r>
          </a:p>
          <a:p>
            <a:pPr marL="0" indent="0">
              <a:buNone/>
              <a:tabLst>
                <a:tab pos="987425" algn="l"/>
              </a:tabLst>
            </a:pPr>
            <a:r>
              <a:rPr lang="id-ID" b="1" dirty="0"/>
              <a:t>Danau Sungai Mati atau Oxbow Lake</a:t>
            </a:r>
            <a:endParaRPr lang="id-ID" dirty="0"/>
          </a:p>
          <a:p>
            <a:pPr marL="0" indent="0">
              <a:buNone/>
              <a:tabLst>
                <a:tab pos="987425" algn="l"/>
              </a:tabLst>
            </a:pPr>
            <a:r>
              <a:rPr lang="id-ID" b="1" dirty="0"/>
              <a:t>Cirques</a:t>
            </a:r>
          </a:p>
          <a:p>
            <a:pPr marL="0" indent="0">
              <a:buNone/>
              <a:tabLst>
                <a:tab pos="987425" algn="l"/>
              </a:tabLst>
            </a:pPr>
            <a:r>
              <a:rPr lang="id-ID" b="1" dirty="0"/>
              <a:t> Danau Laguna atau Haff</a:t>
            </a:r>
            <a:endParaRPr lang="id-ID" dirty="0"/>
          </a:p>
          <a:p>
            <a:pPr>
              <a:tabLst>
                <a:tab pos="987425" algn="l"/>
              </a:tabLst>
            </a:pPr>
            <a:endParaRPr lang="id-ID" dirty="0"/>
          </a:p>
          <a:p>
            <a:pPr>
              <a:tabLst>
                <a:tab pos="987425" algn="l"/>
              </a:tabLst>
            </a:pPr>
            <a:endParaRPr lang="id-ID" dirty="0"/>
          </a:p>
          <a:p>
            <a:pPr>
              <a:tabLst>
                <a:tab pos="987425" algn="l"/>
              </a:tabLst>
            </a:pPr>
            <a:endParaRPr lang="id-ID" dirty="0"/>
          </a:p>
        </p:txBody>
      </p:sp>
    </p:spTree>
    <p:extLst>
      <p:ext uri="{BB962C8B-B14F-4D97-AF65-F5344CB8AC3E}">
        <p14:creationId xmlns:p14="http://schemas.microsoft.com/office/powerpoint/2010/main" val="2081125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id-ID" b="1" dirty="0"/>
              <a:t>Danau Vulkanik</a:t>
            </a:r>
            <a:endParaRPr lang="id-ID" dirty="0"/>
          </a:p>
        </p:txBody>
      </p:sp>
      <p:sp>
        <p:nvSpPr>
          <p:cNvPr id="3" name="Content Placeholder 2"/>
          <p:cNvSpPr>
            <a:spLocks noGrp="1"/>
          </p:cNvSpPr>
          <p:nvPr>
            <p:ph idx="1"/>
          </p:nvPr>
        </p:nvSpPr>
        <p:spPr/>
        <p:txBody>
          <a:bodyPr>
            <a:normAutofit/>
          </a:bodyPr>
          <a:lstStyle/>
          <a:p>
            <a:r>
              <a:rPr lang="id-ID" sz="4000" dirty="0"/>
              <a:t>Danau vulkanik merupakan danau yang terjadi sebagai </a:t>
            </a:r>
            <a:r>
              <a:rPr lang="id-ID" sz="4000" u="sng" dirty="0">
                <a:hlinkClick r:id="rId2"/>
              </a:rPr>
              <a:t>dampak letusan gunung berapi</a:t>
            </a:r>
            <a:r>
              <a:rPr lang="id-ID" sz="4000" dirty="0"/>
              <a:t>. Ketika gunung berapi meletus, kemudian terbentuk kawah yang luas di puncaknya. Ketika kawah tersebut terisi oleh air hujan, maka kawah tersebut akan menjadi danau. </a:t>
            </a:r>
          </a:p>
          <a:p>
            <a:endParaRPr lang="id-ID" sz="4000" dirty="0"/>
          </a:p>
        </p:txBody>
      </p:sp>
    </p:spTree>
    <p:extLst>
      <p:ext uri="{BB962C8B-B14F-4D97-AF65-F5344CB8AC3E}">
        <p14:creationId xmlns:p14="http://schemas.microsoft.com/office/powerpoint/2010/main" val="815671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Contoh danau </a:t>
            </a:r>
            <a:r>
              <a:rPr lang="id-ID" dirty="0" smtClean="0"/>
              <a:t>vulkanik di Indonesia yaitu </a:t>
            </a:r>
            <a:r>
              <a:rPr lang="id-ID" dirty="0"/>
              <a:t>: kawah gunung Kelud dan </a:t>
            </a:r>
            <a:endParaRPr lang="id-ID" dirty="0" smtClean="0"/>
          </a:p>
          <a:p>
            <a:r>
              <a:rPr lang="id-ID" dirty="0" smtClean="0"/>
              <a:t>Gunung </a:t>
            </a:r>
            <a:r>
              <a:rPr lang="id-ID" dirty="0"/>
              <a:t>Batur, </a:t>
            </a:r>
            <a:endParaRPr lang="id-ID" dirty="0" smtClean="0"/>
          </a:p>
          <a:p>
            <a:r>
              <a:rPr lang="id-ID" dirty="0" smtClean="0"/>
              <a:t>Kawah </a:t>
            </a:r>
            <a:r>
              <a:rPr lang="id-ID" dirty="0"/>
              <a:t>gunung Galunggung</a:t>
            </a:r>
          </a:p>
          <a:p>
            <a:pPr marL="0" indent="0">
              <a:buNone/>
            </a:pPr>
            <a:r>
              <a:rPr lang="id-ID" dirty="0"/>
              <a:t>    Danau Kalimutu,</a:t>
            </a:r>
          </a:p>
          <a:p>
            <a:endParaRPr lang="id-ID" dirty="0"/>
          </a:p>
        </p:txBody>
      </p:sp>
    </p:spTree>
    <p:extLst>
      <p:ext uri="{BB962C8B-B14F-4D97-AF65-F5344CB8AC3E}">
        <p14:creationId xmlns:p14="http://schemas.microsoft.com/office/powerpoint/2010/main" val="1297163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Danau Tektonik</a:t>
            </a:r>
            <a:endParaRPr lang="id-ID" dirty="0"/>
          </a:p>
        </p:txBody>
      </p:sp>
      <p:sp>
        <p:nvSpPr>
          <p:cNvPr id="3" name="Content Placeholder 2"/>
          <p:cNvSpPr>
            <a:spLocks noGrp="1"/>
          </p:cNvSpPr>
          <p:nvPr>
            <p:ph idx="1"/>
          </p:nvPr>
        </p:nvSpPr>
        <p:spPr>
          <a:xfrm>
            <a:off x="457200" y="1600200"/>
            <a:ext cx="8229600" cy="4994564"/>
          </a:xfrm>
        </p:spPr>
        <p:txBody>
          <a:bodyPr>
            <a:noAutofit/>
          </a:bodyPr>
          <a:lstStyle/>
          <a:p>
            <a:pPr marL="0" indent="0">
              <a:buNone/>
            </a:pPr>
            <a:r>
              <a:rPr lang="id-ID" sz="2800" dirty="0"/>
              <a:t> Danau tektonik. </a:t>
            </a:r>
            <a:endParaRPr lang="id-ID" sz="2800" dirty="0" smtClean="0"/>
          </a:p>
          <a:p>
            <a:pPr marL="0" indent="0">
              <a:buNone/>
            </a:pPr>
            <a:r>
              <a:rPr lang="id-ID" sz="3600" dirty="0" smtClean="0"/>
              <a:t>Terbentuk </a:t>
            </a:r>
            <a:r>
              <a:rPr lang="id-ID" sz="3600" dirty="0"/>
              <a:t>akibat adanya gerakan tektonik atau bergesernya lapisan kulit Bumi, sehingga menimbulkan cekungan di permukaan kulit Bumi. Kemudian cenkungan terisi oleh air, air sungai, mata air,  maupun air dari bendungan  atau lainnya), sehingga  membentuk sebuah danau. </a:t>
            </a:r>
            <a:endParaRPr lang="id-ID" sz="2800" dirty="0"/>
          </a:p>
        </p:txBody>
      </p:sp>
    </p:spTree>
    <p:extLst>
      <p:ext uri="{BB962C8B-B14F-4D97-AF65-F5344CB8AC3E}">
        <p14:creationId xmlns:p14="http://schemas.microsoft.com/office/powerpoint/2010/main" val="1172043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688</Words>
  <Application>Microsoft Office PowerPoint</Application>
  <PresentationFormat>On-screen Show (4:3)</PresentationFormat>
  <Paragraphs>99</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DANAU</vt:lpstr>
      <vt:lpstr>A. PENGERTIAN</vt:lpstr>
      <vt:lpstr>B. Penyebab Terbentuknya Danau</vt:lpstr>
      <vt:lpstr>PowerPoint Presentation</vt:lpstr>
      <vt:lpstr>PowerPoint Presentation</vt:lpstr>
      <vt:lpstr>Macam- macam Danau</vt:lpstr>
      <vt:lpstr>Danau Vulkanik</vt:lpstr>
      <vt:lpstr>PowerPoint Presentation</vt:lpstr>
      <vt:lpstr>Danau Tektonik</vt:lpstr>
      <vt:lpstr>PowerPoint Presentation</vt:lpstr>
      <vt:lpstr>Danau Bendungan</vt:lpstr>
      <vt:lpstr>PowerPoint Presentation</vt:lpstr>
      <vt:lpstr>PowerPoint Presentation</vt:lpstr>
      <vt:lpstr>PowerPoint Presentation</vt:lpstr>
      <vt:lpstr>Danau Karst</vt:lpstr>
      <vt:lpstr>PowerPoint Presentation</vt:lpstr>
      <vt:lpstr>PowerPoint Presentation</vt:lpstr>
      <vt:lpstr>Danau vulkanik – tektonik</vt:lpstr>
      <vt:lpstr>Danau Glasial </vt:lpstr>
      <vt:lpstr>PowerPoint Presentation</vt:lpstr>
      <vt:lpstr>Danau Sungai Mati atau Oxbow Lake</vt:lpstr>
      <vt:lpstr>Cirques</vt:lpstr>
      <vt:lpstr>Danau Laguna atau Haff</vt:lpstr>
      <vt:lpstr>PowerPoint Presentation</vt:lpstr>
      <vt:lpstr>RAWA</vt:lpstr>
      <vt:lpstr>PowerPoint Presentation</vt:lpstr>
      <vt:lpstr>PowerPoint Presentation</vt:lpstr>
      <vt:lpstr>Manfaat Dan Fungsi Rawa </vt:lpstr>
      <vt:lpstr> Jenis-Jenis rawa  </vt:lpstr>
      <vt:lpstr> </vt:lpstr>
      <vt:lpstr>Berdasarkan Kondisi Air dan Tumbuhan Yang Hidup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DANAU</dc:title>
  <dc:creator>lenovo</dc:creator>
  <cp:lastModifiedBy>acer</cp:lastModifiedBy>
  <cp:revision>17</cp:revision>
  <dcterms:created xsi:type="dcterms:W3CDTF">2021-01-18T02:41:39Z</dcterms:created>
  <dcterms:modified xsi:type="dcterms:W3CDTF">2022-05-17T05:36:34Z</dcterms:modified>
</cp:coreProperties>
</file>