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58" r:id="rId5"/>
    <p:sldId id="271" r:id="rId6"/>
    <p:sldId id="272" r:id="rId7"/>
    <p:sldId id="273" r:id="rId8"/>
    <p:sldId id="274" r:id="rId9"/>
    <p:sldId id="259" r:id="rId10"/>
    <p:sldId id="260" r:id="rId11"/>
    <p:sldId id="269" r:id="rId12"/>
    <p:sldId id="263" r:id="rId13"/>
    <p:sldId id="265"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9/25/2021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9/25/2021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9/25/2021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40.png"/><Relationship Id="rId1" Type="http://schemas.openxmlformats.org/officeDocument/2006/relationships/slideLayout" Target="../slideLayouts/slideLayout7.xml"/><Relationship Id="rId4" Type="http://schemas.openxmlformats.org/officeDocument/2006/relationships/image" Target="../media/image160.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image" Target="../media/image230.png"/><Relationship Id="rId5" Type="http://schemas.openxmlformats.org/officeDocument/2006/relationships/image" Target="../media/image220.png"/><Relationship Id="rId4" Type="http://schemas.openxmlformats.org/officeDocument/2006/relationships/image" Target="../media/image210.png"/></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70.png"/><Relationship Id="rId1" Type="http://schemas.openxmlformats.org/officeDocument/2006/relationships/slideLayout" Target="../slideLayouts/slideLayout7.xml"/><Relationship Id="rId5" Type="http://schemas.openxmlformats.org/officeDocument/2006/relationships/image" Target="../media/image130.png"/><Relationship Id="rId4" Type="http://schemas.openxmlformats.org/officeDocument/2006/relationships/image" Target="../media/image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Bab 3</a:t>
            </a:r>
            <a:br>
              <a:rPr lang="id-ID" dirty="0"/>
            </a:br>
            <a:r>
              <a:rPr lang="id-ID" dirty="0"/>
              <a:t>vektor</a:t>
            </a:r>
          </a:p>
        </p:txBody>
      </p:sp>
      <p:sp>
        <p:nvSpPr>
          <p:cNvPr id="3" name="Subtitle 2"/>
          <p:cNvSpPr>
            <a:spLocks noGrp="1"/>
          </p:cNvSpPr>
          <p:nvPr>
            <p:ph type="subTitle" idx="1"/>
          </p:nvPr>
        </p:nvSpPr>
        <p:spPr/>
        <p:txBody>
          <a:bodyPr>
            <a:normAutofit fontScale="92500" lnSpcReduction="10000"/>
          </a:bodyPr>
          <a:lstStyle/>
          <a:p>
            <a:r>
              <a:rPr lang="id-ID"/>
              <a:t>MATEMATIKA </a:t>
            </a:r>
            <a:r>
              <a:rPr lang="en-US"/>
              <a:t>WAJIB</a:t>
            </a:r>
            <a:endParaRPr lang="id-ID" dirty="0"/>
          </a:p>
          <a:p>
            <a:r>
              <a:rPr lang="id-ID"/>
              <a:t>KELAS X</a:t>
            </a:r>
            <a:endParaRPr lang="id-ID" dirty="0"/>
          </a:p>
          <a:p>
            <a:r>
              <a:rPr lang="id-ID"/>
              <a:t>SMA </a:t>
            </a:r>
            <a:r>
              <a:rPr lang="en-US"/>
              <a:t>HARAPAN MANDIRI</a:t>
            </a:r>
            <a:r>
              <a:rPr lang="id-ID"/>
              <a:t> </a:t>
            </a:r>
            <a:r>
              <a:rPr lang="id-ID" dirty="0"/>
              <a:t>MEDAN</a:t>
            </a:r>
          </a:p>
        </p:txBody>
      </p:sp>
    </p:spTree>
    <p:extLst>
      <p:ext uri="{BB962C8B-B14F-4D97-AF65-F5344CB8AC3E}">
        <p14:creationId xmlns:p14="http://schemas.microsoft.com/office/powerpoint/2010/main" val="206859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Effect transition="in" filter="wipe(down)">
                                      <p:cBhvr>
                                        <p:cTn id="61" dur="580">
                                          <p:stCondLst>
                                            <p:cond delay="0"/>
                                          </p:stCondLst>
                                        </p:cTn>
                                        <p:tgtEl>
                                          <p:spTgt spid="3">
                                            <p:txEl>
                                              <p:pRg st="2" end="2"/>
                                            </p:txEl>
                                          </p:spTgt>
                                        </p:tgtEl>
                                      </p:cBhvr>
                                    </p:animEffect>
                                    <p:anim calcmode="lin" valueType="num">
                                      <p:cBhvr>
                                        <p:cTn id="6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2" end="2"/>
                                            </p:txEl>
                                          </p:spTgt>
                                        </p:tgtEl>
                                      </p:cBhvr>
                                      <p:to x="100000" y="60000"/>
                                    </p:animScale>
                                    <p:animScale>
                                      <p:cBhvr>
                                        <p:cTn id="68" dur="166" decel="50000">
                                          <p:stCondLst>
                                            <p:cond delay="676"/>
                                          </p:stCondLst>
                                        </p:cTn>
                                        <p:tgtEl>
                                          <p:spTgt spid="3">
                                            <p:txEl>
                                              <p:pRg st="2" end="2"/>
                                            </p:txEl>
                                          </p:spTgt>
                                        </p:tgtEl>
                                      </p:cBhvr>
                                      <p:to x="100000" y="100000"/>
                                    </p:animScale>
                                    <p:animScale>
                                      <p:cBhvr>
                                        <p:cTn id="69" dur="26">
                                          <p:stCondLst>
                                            <p:cond delay="1312"/>
                                          </p:stCondLst>
                                        </p:cTn>
                                        <p:tgtEl>
                                          <p:spTgt spid="3">
                                            <p:txEl>
                                              <p:pRg st="2" end="2"/>
                                            </p:txEl>
                                          </p:spTgt>
                                        </p:tgtEl>
                                      </p:cBhvr>
                                      <p:to x="100000" y="80000"/>
                                    </p:animScale>
                                    <p:animScale>
                                      <p:cBhvr>
                                        <p:cTn id="70" dur="166" decel="50000">
                                          <p:stCondLst>
                                            <p:cond delay="1338"/>
                                          </p:stCondLst>
                                        </p:cTn>
                                        <p:tgtEl>
                                          <p:spTgt spid="3">
                                            <p:txEl>
                                              <p:pRg st="2" end="2"/>
                                            </p:txEl>
                                          </p:spTgt>
                                        </p:tgtEl>
                                      </p:cBhvr>
                                      <p:to x="100000" y="100000"/>
                                    </p:animScale>
                                    <p:animScale>
                                      <p:cBhvr>
                                        <p:cTn id="71" dur="26">
                                          <p:stCondLst>
                                            <p:cond delay="1642"/>
                                          </p:stCondLst>
                                        </p:cTn>
                                        <p:tgtEl>
                                          <p:spTgt spid="3">
                                            <p:txEl>
                                              <p:pRg st="2" end="2"/>
                                            </p:txEl>
                                          </p:spTgt>
                                        </p:tgtEl>
                                      </p:cBhvr>
                                      <p:to x="100000" y="90000"/>
                                    </p:animScale>
                                    <p:animScale>
                                      <p:cBhvr>
                                        <p:cTn id="72" dur="166" decel="50000">
                                          <p:stCondLst>
                                            <p:cond delay="1668"/>
                                          </p:stCondLst>
                                        </p:cTn>
                                        <p:tgtEl>
                                          <p:spTgt spid="3">
                                            <p:txEl>
                                              <p:pRg st="2" end="2"/>
                                            </p:txEl>
                                          </p:spTgt>
                                        </p:tgtEl>
                                      </p:cBhvr>
                                      <p:to x="100000" y="100000"/>
                                    </p:animScale>
                                    <p:animScale>
                                      <p:cBhvr>
                                        <p:cTn id="73" dur="26">
                                          <p:stCondLst>
                                            <p:cond delay="1808"/>
                                          </p:stCondLst>
                                        </p:cTn>
                                        <p:tgtEl>
                                          <p:spTgt spid="3">
                                            <p:txEl>
                                              <p:pRg st="2" end="2"/>
                                            </p:txEl>
                                          </p:spTgt>
                                        </p:tgtEl>
                                      </p:cBhvr>
                                      <p:to x="100000" y="95000"/>
                                    </p:animScale>
                                    <p:animScale>
                                      <p:cBhvr>
                                        <p:cTn id="7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451023" y="826280"/>
                <a:ext cx="9199808" cy="1938544"/>
              </a:xfrm>
              <a:prstGeom prst="rect">
                <a:avLst/>
              </a:prstGeom>
            </p:spPr>
            <p:txBody>
              <a:bodyPr wrap="square">
                <a:spAutoFit/>
              </a:bodyPr>
              <a:lstStyle/>
              <a:p>
                <a:r>
                  <a:rPr lang="id-ID" b="1" i="1" dirty="0"/>
                  <a:t>Secara aljabar </a:t>
                </a:r>
                <a:r>
                  <a:rPr lang="id-ID" dirty="0"/>
                  <a:t>sebuah vektor dapat dinyatakan dengan salah satu cara, sebagai berikut : </a:t>
                </a:r>
              </a:p>
              <a:p>
                <a:pPr marL="342900" indent="-342900">
                  <a:buAutoNum type="arabicPeriod"/>
                </a:pPr>
                <a:r>
                  <a:rPr lang="id-ID" b="1" dirty="0"/>
                  <a:t>Vektor kolom</a:t>
                </a:r>
              </a:p>
              <a:p>
                <a:r>
                  <a:rPr lang="id-ID" dirty="0"/>
                  <a:t>      vektor kolom adalah </a:t>
                </a:r>
                <a:r>
                  <a:rPr lang="fi-FI" dirty="0"/>
                  <a:t>jika hanya memiliki satu kolom</a:t>
                </a:r>
                <a:r>
                  <a:rPr lang="id-ID" dirty="0"/>
                  <a:t>, misalnya </a:t>
                </a:r>
                <a14:m>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r>
                      <a:rPr lang="id-ID" i="1">
                        <a:latin typeface="Cambria Math" panose="02040503050406030204" pitchFamily="18" charset="0"/>
                      </a:rPr>
                      <m:t>=</m:t>
                    </m:r>
                    <m:d>
                      <m:dPr>
                        <m:ctrlPr>
                          <a:rPr lang="id-ID" i="1">
                            <a:latin typeface="Cambria Math" panose="02040503050406030204" pitchFamily="18" charset="0"/>
                          </a:rPr>
                        </m:ctrlPr>
                      </m:dPr>
                      <m:e>
                        <m:eqArr>
                          <m:eqArrPr>
                            <m:ctrlPr>
                              <a:rPr lang="id-ID" i="1">
                                <a:latin typeface="Cambria Math" panose="02040503050406030204" pitchFamily="18" charset="0"/>
                              </a:rPr>
                            </m:ctrlPr>
                          </m:eqArrPr>
                          <m:e>
                            <m:sSub>
                              <m:sSubPr>
                                <m:ctrlPr>
                                  <a:rPr lang="id-ID" i="1">
                                    <a:latin typeface="Cambria Math" panose="02040503050406030204" pitchFamily="18" charset="0"/>
                                  </a:rPr>
                                </m:ctrlPr>
                              </m:sSubPr>
                              <m:e>
                                <m:r>
                                  <a:rPr lang="id-ID" i="1">
                                    <a:latin typeface="Cambria Math" panose="02040503050406030204" pitchFamily="18" charset="0"/>
                                  </a:rPr>
                                  <m:t>𝑎</m:t>
                                </m:r>
                              </m:e>
                              <m:sub>
                                <m:r>
                                  <a:rPr lang="id-ID" i="1">
                                    <a:latin typeface="Cambria Math" panose="02040503050406030204" pitchFamily="18" charset="0"/>
                                  </a:rPr>
                                  <m:t>1</m:t>
                                </m:r>
                              </m:sub>
                            </m:sSub>
                          </m:e>
                          <m:e>
                            <m:sSub>
                              <m:sSubPr>
                                <m:ctrlPr>
                                  <a:rPr lang="id-ID" i="1">
                                    <a:latin typeface="Cambria Math" panose="02040503050406030204" pitchFamily="18" charset="0"/>
                                  </a:rPr>
                                </m:ctrlPr>
                              </m:sSubPr>
                              <m:e>
                                <m:r>
                                  <a:rPr lang="id-ID" i="1">
                                    <a:latin typeface="Cambria Math" panose="02040503050406030204" pitchFamily="18" charset="0"/>
                                  </a:rPr>
                                  <m:t>𝑎</m:t>
                                </m:r>
                              </m:e>
                              <m:sub>
                                <m:r>
                                  <a:rPr lang="id-ID" i="1">
                                    <a:latin typeface="Cambria Math" panose="02040503050406030204" pitchFamily="18" charset="0"/>
                                  </a:rPr>
                                  <m:t>2</m:t>
                                </m:r>
                              </m:sub>
                            </m:sSub>
                          </m:e>
                        </m:eqArr>
                      </m:e>
                    </m:d>
                  </m:oMath>
                </a14:m>
                <a:endParaRPr lang="id-ID" dirty="0"/>
              </a:p>
              <a:p>
                <a:pPr marL="342900" indent="-342900">
                  <a:buAutoNum type="arabicPeriod" startAt="2"/>
                </a:pPr>
                <a:r>
                  <a:rPr lang="id-ID" b="1" dirty="0"/>
                  <a:t>Vektor baris</a:t>
                </a:r>
              </a:p>
              <a:p>
                <a:r>
                  <a:rPr lang="id-ID" dirty="0"/>
                  <a:t>      vektor baris adalah </a:t>
                </a:r>
                <a:r>
                  <a:rPr lang="fi-FI" dirty="0"/>
                  <a:t>jika hanya memiliki satu </a:t>
                </a:r>
                <a:r>
                  <a:rPr lang="id-ID" dirty="0"/>
                  <a:t>baris, misalnya </a:t>
                </a:r>
                <a14:m>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r>
                      <a:rPr lang="id-ID" i="1">
                        <a:latin typeface="Cambria Math" panose="02040503050406030204" pitchFamily="18" charset="0"/>
                      </a:rPr>
                      <m:t>=</m:t>
                    </m:r>
                    <m:d>
                      <m:dPr>
                        <m:ctrlPr>
                          <a:rPr lang="id-ID" i="1">
                            <a:latin typeface="Cambria Math" panose="02040503050406030204" pitchFamily="18" charset="0"/>
                          </a:rPr>
                        </m:ctrlPr>
                      </m:dPr>
                      <m:e>
                        <m:sSub>
                          <m:sSubPr>
                            <m:ctrlPr>
                              <a:rPr lang="id-ID" i="1">
                                <a:latin typeface="Cambria Math" panose="02040503050406030204" pitchFamily="18" charset="0"/>
                              </a:rPr>
                            </m:ctrlPr>
                          </m:sSubPr>
                          <m:e>
                            <m:r>
                              <a:rPr lang="id-ID" i="1">
                                <a:latin typeface="Cambria Math" panose="02040503050406030204" pitchFamily="18" charset="0"/>
                              </a:rPr>
                              <m:t>𝑎</m:t>
                            </m:r>
                          </m:e>
                          <m:sub>
                            <m:r>
                              <a:rPr lang="id-ID" i="1">
                                <a:latin typeface="Cambria Math" panose="02040503050406030204" pitchFamily="18" charset="0"/>
                              </a:rPr>
                              <m:t>1</m:t>
                            </m:r>
                          </m:sub>
                        </m:sSub>
                        <m:r>
                          <a:rPr lang="id-ID" b="0" i="1" smtClean="0">
                            <a:latin typeface="Cambria Math" panose="02040503050406030204" pitchFamily="18" charset="0"/>
                          </a:rPr>
                          <m:t>    </m:t>
                        </m:r>
                        <m:sSub>
                          <m:sSubPr>
                            <m:ctrlPr>
                              <a:rPr lang="id-ID" i="1">
                                <a:latin typeface="Cambria Math" panose="02040503050406030204" pitchFamily="18" charset="0"/>
                              </a:rPr>
                            </m:ctrlPr>
                          </m:sSubPr>
                          <m:e>
                            <m:r>
                              <a:rPr lang="id-ID" i="1">
                                <a:latin typeface="Cambria Math" panose="02040503050406030204" pitchFamily="18" charset="0"/>
                              </a:rPr>
                              <m:t>𝑎</m:t>
                            </m:r>
                          </m:e>
                          <m:sub>
                            <m:r>
                              <a:rPr lang="id-ID" b="0" i="1" smtClean="0">
                                <a:latin typeface="Cambria Math" panose="02040503050406030204" pitchFamily="18" charset="0"/>
                              </a:rPr>
                              <m:t>2</m:t>
                            </m:r>
                          </m:sub>
                        </m:sSub>
                      </m:e>
                    </m:d>
                  </m:oMath>
                </a14:m>
                <a:endParaRPr lang="id-ID" dirty="0"/>
              </a:p>
              <a:p>
                <a:pPr marL="342900" indent="-342900">
                  <a:buAutoNum type="arabicPeriod" startAt="3"/>
                </a:pPr>
                <a:r>
                  <a:rPr lang="id-ID" b="1" dirty="0"/>
                  <a:t>Vektor basis</a:t>
                </a:r>
              </a:p>
            </p:txBody>
          </p:sp>
        </mc:Choice>
        <mc:Fallback xmlns="">
          <p:sp>
            <p:nvSpPr>
              <p:cNvPr id="2" name="Rectangle 1"/>
              <p:cNvSpPr>
                <a:spLocks noRot="1" noChangeAspect="1" noMove="1" noResize="1" noEditPoints="1" noAdjustHandles="1" noChangeArrowheads="1" noChangeShapeType="1" noTextEdit="1"/>
              </p:cNvSpPr>
              <p:nvPr/>
            </p:nvSpPr>
            <p:spPr>
              <a:xfrm>
                <a:off x="1451023" y="826280"/>
                <a:ext cx="9199808" cy="1938544"/>
              </a:xfrm>
              <a:prstGeom prst="rect">
                <a:avLst/>
              </a:prstGeom>
              <a:blipFill rotWithShape="0">
                <a:blip r:embed="rId2"/>
                <a:stretch>
                  <a:fillRect l="-530" t="-1887" b="-4088"/>
                </a:stretch>
              </a:blipFill>
            </p:spPr>
            <p:txBody>
              <a:bodyPr/>
              <a:lstStyle/>
              <a:p>
                <a:r>
                  <a:rPr lang="id-ID">
                    <a:noFill/>
                  </a:rPr>
                  <a:t> </a:t>
                </a:r>
              </a:p>
            </p:txBody>
          </p:sp>
        </mc:Fallback>
      </mc:AlternateContent>
      <p:pic>
        <p:nvPicPr>
          <p:cNvPr id="3" name="Picture 2"/>
          <p:cNvPicPr>
            <a:picLocks noChangeAspect="1"/>
          </p:cNvPicPr>
          <p:nvPr/>
        </p:nvPicPr>
        <p:blipFill>
          <a:blip r:embed="rId3"/>
          <a:stretch>
            <a:fillRect/>
          </a:stretch>
        </p:blipFill>
        <p:spPr>
          <a:xfrm>
            <a:off x="1861469" y="2764824"/>
            <a:ext cx="7462838" cy="1415603"/>
          </a:xfrm>
          <a:prstGeom prst="rect">
            <a:avLst/>
          </a:prstGeom>
        </p:spPr>
      </p:pic>
      <mc:AlternateContent xmlns:mc="http://schemas.openxmlformats.org/markup-compatibility/2006" xmlns:a14="http://schemas.microsoft.com/office/drawing/2010/main">
        <mc:Choice Requires="a14">
          <p:sp>
            <p:nvSpPr>
              <p:cNvPr id="4" name="Rectangle 3"/>
              <p:cNvSpPr/>
              <p:nvPr/>
            </p:nvSpPr>
            <p:spPr>
              <a:xfrm>
                <a:off x="3720319" y="4484434"/>
                <a:ext cx="2712922" cy="652423"/>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just"/>
                <a:r>
                  <a:rPr lang="id-ID" dirty="0"/>
                  <a:t>Misalnya </a:t>
                </a:r>
                <a14:m>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r>
                      <a:rPr lang="id-ID" b="0" i="0" smtClean="0">
                        <a:latin typeface="Cambria Math" panose="02040503050406030204" pitchFamily="18" charset="0"/>
                      </a:rPr>
                      <m:t>=</m:t>
                    </m:r>
                    <m:r>
                      <a:rPr lang="id-ID" b="0" i="1" smtClean="0">
                        <a:latin typeface="Cambria Math" panose="02040503050406030204" pitchFamily="18" charset="0"/>
                      </a:rPr>
                      <m:t>𝑎</m:t>
                    </m:r>
                    <m:acc>
                      <m:accPr>
                        <m:chr m:val="̅"/>
                        <m:ctrlPr>
                          <a:rPr lang="id-ID" i="1">
                            <a:latin typeface="Cambria Math" panose="02040503050406030204" pitchFamily="18" charset="0"/>
                          </a:rPr>
                        </m:ctrlPr>
                      </m:accPr>
                      <m:e>
                        <m:r>
                          <a:rPr lang="id-ID" b="0" i="1" smtClean="0">
                            <a:latin typeface="Cambria Math" panose="02040503050406030204" pitchFamily="18" charset="0"/>
                          </a:rPr>
                          <m:t>𝑖</m:t>
                        </m:r>
                      </m:e>
                    </m:acc>
                    <m:r>
                      <a:rPr lang="id-ID" b="0" i="1" smtClean="0">
                        <a:latin typeface="Cambria Math" panose="02040503050406030204" pitchFamily="18" charset="0"/>
                      </a:rPr>
                      <m:t>+</m:t>
                    </m:r>
                    <m:r>
                      <a:rPr lang="id-ID" b="0" i="1" smtClean="0">
                        <a:latin typeface="Cambria Math" panose="02040503050406030204" pitchFamily="18" charset="0"/>
                      </a:rPr>
                      <m:t>𝑏</m:t>
                    </m:r>
                    <m:acc>
                      <m:accPr>
                        <m:chr m:val="̅"/>
                        <m:ctrlPr>
                          <a:rPr lang="id-ID" i="1">
                            <a:latin typeface="Cambria Math" panose="02040503050406030204" pitchFamily="18" charset="0"/>
                          </a:rPr>
                        </m:ctrlPr>
                      </m:accPr>
                      <m:e>
                        <m:r>
                          <a:rPr lang="id-ID" b="0" i="1" smtClean="0">
                            <a:latin typeface="Cambria Math" panose="02040503050406030204" pitchFamily="18" charset="0"/>
                          </a:rPr>
                          <m:t>𝑗</m:t>
                        </m:r>
                      </m:e>
                    </m:acc>
                  </m:oMath>
                </a14:m>
                <a:r>
                  <a:rPr lang="id-ID" dirty="0"/>
                  <a:t> , </a:t>
                </a:r>
              </a:p>
              <a:p>
                <a:pPr algn="just"/>
                <a:r>
                  <a:rPr lang="id-ID" dirty="0"/>
                  <a:t>               </a:t>
                </a:r>
                <a14:m>
                  <m:oMath xmlns:m="http://schemas.openxmlformats.org/officeDocument/2006/math">
                    <m:acc>
                      <m:accPr>
                        <m:chr m:val="̅"/>
                        <m:ctrlPr>
                          <a:rPr lang="id-ID" i="1">
                            <a:latin typeface="Cambria Math" panose="02040503050406030204" pitchFamily="18" charset="0"/>
                          </a:rPr>
                        </m:ctrlPr>
                      </m:accPr>
                      <m:e>
                        <m:r>
                          <a:rPr lang="id-ID" b="0" i="1" smtClean="0">
                            <a:latin typeface="Cambria Math" panose="02040503050406030204" pitchFamily="18" charset="0"/>
                          </a:rPr>
                          <m:t>𝑢</m:t>
                        </m:r>
                      </m:e>
                    </m:acc>
                    <m:r>
                      <a:rPr lang="id-ID">
                        <a:latin typeface="Cambria Math" panose="02040503050406030204" pitchFamily="18" charset="0"/>
                      </a:rPr>
                      <m:t>=</m:t>
                    </m:r>
                    <m:r>
                      <a:rPr lang="id-ID" i="1">
                        <a:latin typeface="Cambria Math" panose="02040503050406030204" pitchFamily="18" charset="0"/>
                      </a:rPr>
                      <m:t>𝑎</m:t>
                    </m:r>
                    <m:acc>
                      <m:accPr>
                        <m:chr m:val="̅"/>
                        <m:ctrlPr>
                          <a:rPr lang="id-ID" i="1">
                            <a:latin typeface="Cambria Math" panose="02040503050406030204" pitchFamily="18" charset="0"/>
                          </a:rPr>
                        </m:ctrlPr>
                      </m:accPr>
                      <m:e>
                        <m:r>
                          <a:rPr lang="id-ID" i="1">
                            <a:latin typeface="Cambria Math" panose="02040503050406030204" pitchFamily="18" charset="0"/>
                          </a:rPr>
                          <m:t>𝑖</m:t>
                        </m:r>
                      </m:e>
                    </m:acc>
                    <m:r>
                      <a:rPr lang="id-ID" i="1">
                        <a:latin typeface="Cambria Math" panose="02040503050406030204" pitchFamily="18" charset="0"/>
                      </a:rPr>
                      <m:t>+</m:t>
                    </m:r>
                    <m:r>
                      <a:rPr lang="id-ID" i="1">
                        <a:latin typeface="Cambria Math" panose="02040503050406030204" pitchFamily="18" charset="0"/>
                      </a:rPr>
                      <m:t>𝑏</m:t>
                    </m:r>
                    <m:acc>
                      <m:accPr>
                        <m:chr m:val="̅"/>
                        <m:ctrlPr>
                          <a:rPr lang="id-ID" i="1">
                            <a:latin typeface="Cambria Math" panose="02040503050406030204" pitchFamily="18" charset="0"/>
                          </a:rPr>
                        </m:ctrlPr>
                      </m:accPr>
                      <m:e>
                        <m:r>
                          <a:rPr lang="id-ID" i="1">
                            <a:latin typeface="Cambria Math" panose="02040503050406030204" pitchFamily="18" charset="0"/>
                          </a:rPr>
                          <m:t>𝑗</m:t>
                        </m:r>
                      </m:e>
                    </m:acc>
                    <m:r>
                      <a:rPr lang="id-ID" b="0" i="1" smtClean="0">
                        <a:latin typeface="Cambria Math" panose="02040503050406030204" pitchFamily="18" charset="0"/>
                      </a:rPr>
                      <m:t>+</m:t>
                    </m:r>
                    <m:r>
                      <a:rPr lang="id-ID" b="0" i="1" smtClean="0">
                        <a:latin typeface="Cambria Math" panose="02040503050406030204" pitchFamily="18" charset="0"/>
                      </a:rPr>
                      <m:t>𝑐</m:t>
                    </m:r>
                    <m:acc>
                      <m:accPr>
                        <m:chr m:val="̅"/>
                        <m:ctrlPr>
                          <a:rPr lang="id-ID" i="1" smtClean="0">
                            <a:latin typeface="Cambria Math" panose="02040503050406030204" pitchFamily="18" charset="0"/>
                          </a:rPr>
                        </m:ctrlPr>
                      </m:accPr>
                      <m:e>
                        <m:r>
                          <a:rPr lang="id-ID" b="0" i="1" smtClean="0">
                            <a:latin typeface="Cambria Math" panose="02040503050406030204" pitchFamily="18" charset="0"/>
                          </a:rPr>
                          <m:t>𝑘</m:t>
                        </m:r>
                      </m:e>
                    </m:acc>
                  </m:oMath>
                </a14:m>
                <a:endParaRPr lang="id-ID" dirty="0"/>
              </a:p>
            </p:txBody>
          </p:sp>
        </mc:Choice>
        <mc:Fallback xmlns="">
          <p:sp>
            <p:nvSpPr>
              <p:cNvPr id="4" name="Rectangle 3"/>
              <p:cNvSpPr>
                <a:spLocks noRot="1" noChangeAspect="1" noMove="1" noResize="1" noEditPoints="1" noAdjustHandles="1" noChangeArrowheads="1" noChangeShapeType="1" noTextEdit="1"/>
              </p:cNvSpPr>
              <p:nvPr/>
            </p:nvSpPr>
            <p:spPr>
              <a:xfrm>
                <a:off x="3720319" y="4484434"/>
                <a:ext cx="2712922" cy="652423"/>
              </a:xfrm>
              <a:prstGeom prst="rect">
                <a:avLst/>
              </a:prstGeom>
              <a:blipFill rotWithShape="0">
                <a:blip r:embed="rId4"/>
                <a:stretch>
                  <a:fillRect l="-1109" t="-2655" r="-7317" b="-885"/>
                </a:stretch>
              </a:blipFill>
            </p:spPr>
            <p:txBody>
              <a:bodyPr/>
              <a:lstStyle/>
              <a:p>
                <a:r>
                  <a:rPr lang="id-ID">
                    <a:noFill/>
                  </a:rPr>
                  <a:t> </a:t>
                </a:r>
              </a:p>
            </p:txBody>
          </p:sp>
        </mc:Fallback>
      </mc:AlternateContent>
    </p:spTree>
    <p:extLst>
      <p:ext uri="{BB962C8B-B14F-4D97-AF65-F5344CB8AC3E}">
        <p14:creationId xmlns:p14="http://schemas.microsoft.com/office/powerpoint/2010/main" val="269026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47070" y="292324"/>
            <a:ext cx="5395122" cy="1639507"/>
          </a:xfrm>
          <a:prstGeom prst="rect">
            <a:avLst/>
          </a:prstGeom>
        </p:spPr>
      </p:pic>
      <p:pic>
        <p:nvPicPr>
          <p:cNvPr id="4" name="Picture 3"/>
          <p:cNvPicPr>
            <a:picLocks noChangeAspect="1"/>
          </p:cNvPicPr>
          <p:nvPr/>
        </p:nvPicPr>
        <p:blipFill rotWithShape="1">
          <a:blip r:embed="rId3"/>
          <a:srcRect r="54021" b="69819"/>
          <a:stretch/>
        </p:blipFill>
        <p:spPr>
          <a:xfrm>
            <a:off x="947071" y="2099256"/>
            <a:ext cx="4585764" cy="1171978"/>
          </a:xfrm>
          <a:prstGeom prst="rect">
            <a:avLst/>
          </a:prstGeom>
        </p:spPr>
      </p:pic>
      <p:pic>
        <p:nvPicPr>
          <p:cNvPr id="5" name="Picture 4"/>
          <p:cNvPicPr>
            <a:picLocks noChangeAspect="1"/>
          </p:cNvPicPr>
          <p:nvPr/>
        </p:nvPicPr>
        <p:blipFill rotWithShape="1">
          <a:blip r:embed="rId3"/>
          <a:srcRect l="9055" t="30986" r="73240" b="51710"/>
          <a:stretch/>
        </p:blipFill>
        <p:spPr>
          <a:xfrm>
            <a:off x="1596981" y="3271234"/>
            <a:ext cx="2034861" cy="774327"/>
          </a:xfrm>
          <a:prstGeom prst="rect">
            <a:avLst/>
          </a:prstGeom>
        </p:spPr>
      </p:pic>
      <p:pic>
        <p:nvPicPr>
          <p:cNvPr id="6" name="Picture 5"/>
          <p:cNvPicPr>
            <a:picLocks noChangeAspect="1"/>
          </p:cNvPicPr>
          <p:nvPr/>
        </p:nvPicPr>
        <p:blipFill rotWithShape="1">
          <a:blip r:embed="rId3"/>
          <a:srcRect t="56338" r="53969"/>
          <a:stretch/>
        </p:blipFill>
        <p:spPr>
          <a:xfrm>
            <a:off x="947070" y="4353058"/>
            <a:ext cx="4673046" cy="1725769"/>
          </a:xfrm>
          <a:prstGeom prst="rect">
            <a:avLst/>
          </a:prstGeom>
        </p:spPr>
      </p:pic>
      <p:pic>
        <p:nvPicPr>
          <p:cNvPr id="7" name="Picture 6"/>
          <p:cNvPicPr>
            <a:picLocks noChangeAspect="1"/>
          </p:cNvPicPr>
          <p:nvPr/>
        </p:nvPicPr>
        <p:blipFill rotWithShape="1">
          <a:blip r:embed="rId3"/>
          <a:srcRect l="52611" r="4303" b="34004"/>
          <a:stretch/>
        </p:blipFill>
        <p:spPr>
          <a:xfrm>
            <a:off x="6310648" y="1828800"/>
            <a:ext cx="5010197" cy="2987899"/>
          </a:xfrm>
          <a:prstGeom prst="rect">
            <a:avLst/>
          </a:prstGeom>
        </p:spPr>
      </p:pic>
    </p:spTree>
    <p:extLst>
      <p:ext uri="{BB962C8B-B14F-4D97-AF65-F5344CB8AC3E}">
        <p14:creationId xmlns:p14="http://schemas.microsoft.com/office/powerpoint/2010/main" val="351083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265" y="441102"/>
            <a:ext cx="5042079" cy="421783"/>
          </a:xfrm>
        </p:spPr>
        <p:txBody>
          <a:bodyPr>
            <a:noAutofit/>
          </a:bodyPr>
          <a:lstStyle/>
          <a:p>
            <a:r>
              <a:rPr lang="id-ID" sz="2800" dirty="0">
                <a:solidFill>
                  <a:srgbClr val="002060"/>
                </a:solidFill>
              </a:rPr>
              <a:t>Kesamaan Dua Vektor</a:t>
            </a:r>
          </a:p>
        </p:txBody>
      </p:sp>
      <p:pic>
        <p:nvPicPr>
          <p:cNvPr id="3" name="Picture 2"/>
          <p:cNvPicPr>
            <a:picLocks noChangeAspect="1"/>
          </p:cNvPicPr>
          <p:nvPr/>
        </p:nvPicPr>
        <p:blipFill>
          <a:blip r:embed="rId2"/>
          <a:stretch>
            <a:fillRect/>
          </a:stretch>
        </p:blipFill>
        <p:spPr>
          <a:xfrm>
            <a:off x="1088265" y="1138034"/>
            <a:ext cx="10232265" cy="1172273"/>
          </a:xfrm>
          <a:prstGeom prst="rect">
            <a:avLst/>
          </a:prstGeom>
        </p:spPr>
      </p:pic>
      <p:pic>
        <p:nvPicPr>
          <p:cNvPr id="4" name="Picture 3"/>
          <p:cNvPicPr>
            <a:picLocks noChangeAspect="1"/>
          </p:cNvPicPr>
          <p:nvPr/>
        </p:nvPicPr>
        <p:blipFill>
          <a:blip r:embed="rId3"/>
          <a:stretch>
            <a:fillRect/>
          </a:stretch>
        </p:blipFill>
        <p:spPr>
          <a:xfrm>
            <a:off x="1672039" y="2517999"/>
            <a:ext cx="2668507" cy="2147217"/>
          </a:xfrm>
          <a:prstGeom prst="rect">
            <a:avLst/>
          </a:prstGeom>
        </p:spPr>
      </p:pic>
      <p:cxnSp>
        <p:nvCxnSpPr>
          <p:cNvPr id="7" name="Straight Arrow Connector 6"/>
          <p:cNvCxnSpPr/>
          <p:nvPr/>
        </p:nvCxnSpPr>
        <p:spPr>
          <a:xfrm flipV="1">
            <a:off x="6825803" y="2962141"/>
            <a:ext cx="1403797" cy="12106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a:off x="7540580" y="3010462"/>
            <a:ext cx="1384479" cy="1162293"/>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Rectangle 9"/>
              <p:cNvSpPr/>
              <p:nvPr/>
            </p:nvSpPr>
            <p:spPr>
              <a:xfrm>
                <a:off x="7151444" y="3222276"/>
                <a:ext cx="37625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oMath>
                  </m:oMathPara>
                </a14:m>
                <a:endParaRPr lang="id-ID" dirty="0"/>
              </a:p>
            </p:txBody>
          </p:sp>
        </mc:Choice>
        <mc:Fallback xmlns="">
          <p:sp>
            <p:nvSpPr>
              <p:cNvPr id="10" name="Rectangle 9"/>
              <p:cNvSpPr>
                <a:spLocks noRot="1" noChangeAspect="1" noMove="1" noResize="1" noEditPoints="1" noAdjustHandles="1" noChangeArrowheads="1" noChangeShapeType="1" noTextEdit="1"/>
              </p:cNvSpPr>
              <p:nvPr/>
            </p:nvSpPr>
            <p:spPr>
              <a:xfrm>
                <a:off x="7151444" y="3222276"/>
                <a:ext cx="376257" cy="369332"/>
              </a:xfrm>
              <a:prstGeom prst="rect">
                <a:avLst/>
              </a:prstGeom>
              <a:blipFill rotWithShape="0">
                <a:blip r:embed="rId4"/>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8242478" y="3567448"/>
                <a:ext cx="372474" cy="3754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id-ID" i="1" smtClean="0">
                              <a:latin typeface="Cambria Math" panose="02040503050406030204" pitchFamily="18" charset="0"/>
                            </a:rPr>
                          </m:ctrlPr>
                        </m:accPr>
                        <m:e>
                          <m:r>
                            <a:rPr lang="id-ID" b="0" i="1" smtClean="0">
                              <a:latin typeface="Cambria Math" panose="02040503050406030204" pitchFamily="18" charset="0"/>
                            </a:rPr>
                            <m:t>𝑏</m:t>
                          </m:r>
                        </m:e>
                      </m:acc>
                    </m:oMath>
                  </m:oMathPara>
                </a14:m>
                <a:endParaRPr lang="id-ID" dirty="0"/>
              </a:p>
            </p:txBody>
          </p:sp>
        </mc:Choice>
        <mc:Fallback xmlns="">
          <p:sp>
            <p:nvSpPr>
              <p:cNvPr id="11" name="Rectangle 10"/>
              <p:cNvSpPr>
                <a:spLocks noRot="1" noChangeAspect="1" noMove="1" noResize="1" noEditPoints="1" noAdjustHandles="1" noChangeArrowheads="1" noChangeShapeType="1" noTextEdit="1"/>
              </p:cNvSpPr>
              <p:nvPr/>
            </p:nvSpPr>
            <p:spPr>
              <a:xfrm>
                <a:off x="8242478" y="3567448"/>
                <a:ext cx="372474" cy="375424"/>
              </a:xfrm>
              <a:prstGeom prst="rect">
                <a:avLst/>
              </a:prstGeom>
              <a:blipFill rotWithShape="0">
                <a:blip r:embed="rId5"/>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130344" y="4432890"/>
                <a:ext cx="5154360" cy="1138517"/>
              </a:xfrm>
              <a:prstGeom prst="rect">
                <a:avLst/>
              </a:prstGeom>
              <a:noFill/>
            </p:spPr>
            <p:txBody>
              <a:bodyPr wrap="none" lIns="0" tIns="0" rIns="0" bIns="0" rtlCol="0">
                <a:spAutoFit/>
              </a:bodyPr>
              <a:lstStyle/>
              <a:p>
                <a:r>
                  <a:rPr lang="id-ID" dirty="0"/>
                  <a:t>vektor </a:t>
                </a:r>
                <a14:m>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oMath>
                </a14:m>
                <a:r>
                  <a:rPr lang="id-ID" dirty="0"/>
                  <a:t> dan vektor  </a:t>
                </a:r>
                <a14:m>
                  <m:oMath xmlns:m="http://schemas.openxmlformats.org/officeDocument/2006/math">
                    <m:acc>
                      <m:accPr>
                        <m:chr m:val="̅"/>
                        <m:ctrlPr>
                          <a:rPr lang="id-ID" i="1" smtClean="0">
                            <a:latin typeface="Cambria Math" panose="02040503050406030204" pitchFamily="18" charset="0"/>
                          </a:rPr>
                        </m:ctrlPr>
                      </m:accPr>
                      <m:e>
                        <m:r>
                          <a:rPr lang="id-ID" b="0" i="1" smtClean="0">
                            <a:latin typeface="Cambria Math" panose="02040503050406030204" pitchFamily="18" charset="0"/>
                          </a:rPr>
                          <m:t>𝑏</m:t>
                        </m:r>
                      </m:e>
                    </m:acc>
                  </m:oMath>
                </a14:m>
                <a:r>
                  <a:rPr lang="id-ID" dirty="0"/>
                  <a:t> </a:t>
                </a:r>
                <a:r>
                  <a:rPr lang="id-ID" b="1" dirty="0"/>
                  <a:t>tidak sama, </a:t>
                </a:r>
              </a:p>
              <a:p>
                <a:r>
                  <a:rPr lang="id-ID" dirty="0"/>
                  <a:t>walaupun panjangnya sama tetapi </a:t>
                </a:r>
                <a:r>
                  <a:rPr lang="id-ID" dirty="0">
                    <a:solidFill>
                      <a:srgbClr val="C00000"/>
                    </a:solidFill>
                  </a:rPr>
                  <a:t>arahnya berbeda</a:t>
                </a:r>
                <a:r>
                  <a:rPr lang="id-ID" dirty="0"/>
                  <a:t>, </a:t>
                </a:r>
              </a:p>
              <a:p>
                <a:r>
                  <a:rPr lang="id-ID" dirty="0"/>
                  <a:t>dalam hal ini</a:t>
                </a:r>
                <a:endParaRPr lang="id-ID" b="1" dirty="0"/>
              </a:p>
              <a:p>
                <a:pPr/>
                <a14:m>
                  <m:oMathPara xmlns:m="http://schemas.openxmlformats.org/officeDocument/2006/math">
                    <m:oMathParaPr>
                      <m:jc m:val="centerGroup"/>
                    </m:oMathParaPr>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r>
                        <a:rPr lang="id-ID" b="0" i="1" smtClean="0">
                          <a:latin typeface="Cambria Math" panose="02040503050406030204" pitchFamily="18" charset="0"/>
                        </a:rPr>
                        <m:t>=−</m:t>
                      </m:r>
                      <m:acc>
                        <m:accPr>
                          <m:chr m:val="̅"/>
                          <m:ctrlPr>
                            <a:rPr lang="id-ID" i="1">
                              <a:latin typeface="Cambria Math" panose="02040503050406030204" pitchFamily="18" charset="0"/>
                            </a:rPr>
                          </m:ctrlPr>
                        </m:accPr>
                        <m:e>
                          <m:r>
                            <a:rPr lang="id-ID" b="0" i="1" smtClean="0">
                              <a:latin typeface="Cambria Math" panose="02040503050406030204" pitchFamily="18" charset="0"/>
                            </a:rPr>
                            <m:t> </m:t>
                          </m:r>
                          <m:r>
                            <a:rPr lang="id-ID" b="0" i="1" smtClean="0">
                              <a:latin typeface="Cambria Math" panose="02040503050406030204" pitchFamily="18" charset="0"/>
                            </a:rPr>
                            <m:t>𝑏</m:t>
                          </m:r>
                        </m:e>
                      </m:acc>
                    </m:oMath>
                  </m:oMathPara>
                </a14:m>
                <a:endParaRPr lang="id-ID" dirty="0"/>
              </a:p>
            </p:txBody>
          </p:sp>
        </mc:Choice>
        <mc:Fallback xmlns="">
          <p:sp>
            <p:nvSpPr>
              <p:cNvPr id="12" name="TextBox 11"/>
              <p:cNvSpPr txBox="1">
                <a:spLocks noRot="1" noChangeAspect="1" noMove="1" noResize="1" noEditPoints="1" noAdjustHandles="1" noChangeArrowheads="1" noChangeShapeType="1" noTextEdit="1"/>
              </p:cNvSpPr>
              <p:nvPr/>
            </p:nvSpPr>
            <p:spPr>
              <a:xfrm>
                <a:off x="6130344" y="4432890"/>
                <a:ext cx="5154360" cy="1138517"/>
              </a:xfrm>
              <a:prstGeom prst="rect">
                <a:avLst/>
              </a:prstGeom>
              <a:blipFill rotWithShape="0">
                <a:blip r:embed="rId6"/>
                <a:stretch>
                  <a:fillRect l="-2840" t="-6417" r="-1775"/>
                </a:stretch>
              </a:blipFill>
            </p:spPr>
            <p:txBody>
              <a:bodyPr/>
              <a:lstStyle/>
              <a:p>
                <a:r>
                  <a:rPr lang="id-ID">
                    <a:noFill/>
                  </a:rPr>
                  <a:t> </a:t>
                </a:r>
              </a:p>
            </p:txBody>
          </p:sp>
        </mc:Fallback>
      </mc:AlternateContent>
    </p:spTree>
    <p:extLst>
      <p:ext uri="{BB962C8B-B14F-4D97-AF65-F5344CB8AC3E}">
        <p14:creationId xmlns:p14="http://schemas.microsoft.com/office/powerpoint/2010/main" val="278171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2">
                                            <p:txEl>
                                              <p:pRg st="0" end="0"/>
                                            </p:txEl>
                                          </p:spTgt>
                                        </p:tgtEl>
                                        <p:attrNameLst>
                                          <p:attrName>style.visibility</p:attrName>
                                        </p:attrNameLst>
                                      </p:cBhvr>
                                      <p:to>
                                        <p:strVal val="visible"/>
                                      </p:to>
                                    </p:set>
                                    <p:animEffect transition="in" filter="wipe(down)">
                                      <p:cBhvr>
                                        <p:cTn id="42" dur="500"/>
                                        <p:tgtEl>
                                          <p:spTgt spid="1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xEl>
                                              <p:pRg st="1" end="1"/>
                                            </p:txEl>
                                          </p:spTgt>
                                        </p:tgtEl>
                                        <p:attrNameLst>
                                          <p:attrName>style.visibility</p:attrName>
                                        </p:attrNameLst>
                                      </p:cBhvr>
                                      <p:to>
                                        <p:strVal val="visible"/>
                                      </p:to>
                                    </p:set>
                                    <p:animEffect transition="in" filter="wipe(down)">
                                      <p:cBhvr>
                                        <p:cTn id="47" dur="500"/>
                                        <p:tgtEl>
                                          <p:spTgt spid="12">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wipe(down)">
                                      <p:cBhvr>
                                        <p:cTn id="52" dur="500"/>
                                        <p:tgtEl>
                                          <p:spTgt spid="12">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2">
                                            <p:txEl>
                                              <p:pRg st="3" end="3"/>
                                            </p:txEl>
                                          </p:spTgt>
                                        </p:tgtEl>
                                        <p:attrNameLst>
                                          <p:attrName>style.visibility</p:attrName>
                                        </p:attrNameLst>
                                      </p:cBhvr>
                                      <p:to>
                                        <p:strVal val="visible"/>
                                      </p:to>
                                    </p:set>
                                    <p:animEffect transition="in" filter="wipe(down)">
                                      <p:cBhvr>
                                        <p:cTn id="57"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P spid="1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59244" y="239532"/>
            <a:ext cx="9231677" cy="1318811"/>
          </a:xfrm>
          <a:prstGeom prst="rect">
            <a:avLst/>
          </a:prstGeom>
        </p:spPr>
      </p:pic>
      <p:pic>
        <p:nvPicPr>
          <p:cNvPr id="5" name="Picture 4"/>
          <p:cNvPicPr>
            <a:picLocks noChangeAspect="1"/>
          </p:cNvPicPr>
          <p:nvPr/>
        </p:nvPicPr>
        <p:blipFill rotWithShape="1">
          <a:blip r:embed="rId3"/>
          <a:srcRect r="69583" b="22497"/>
          <a:stretch/>
        </p:blipFill>
        <p:spPr>
          <a:xfrm>
            <a:off x="1259244" y="1767760"/>
            <a:ext cx="2797601" cy="3221034"/>
          </a:xfrm>
          <a:prstGeom prst="rect">
            <a:avLst/>
          </a:prstGeom>
        </p:spPr>
      </p:pic>
      <p:pic>
        <p:nvPicPr>
          <p:cNvPr id="6" name="Picture 5"/>
          <p:cNvPicPr>
            <a:picLocks noChangeAspect="1"/>
          </p:cNvPicPr>
          <p:nvPr/>
        </p:nvPicPr>
        <p:blipFill rotWithShape="1">
          <a:blip r:embed="rId3"/>
          <a:srcRect t="79503" r="63437"/>
          <a:stretch/>
        </p:blipFill>
        <p:spPr>
          <a:xfrm>
            <a:off x="1259243" y="5198210"/>
            <a:ext cx="3261241" cy="826143"/>
          </a:xfrm>
          <a:prstGeom prst="rect">
            <a:avLst/>
          </a:prstGeom>
        </p:spPr>
      </p:pic>
      <p:pic>
        <p:nvPicPr>
          <p:cNvPr id="7" name="Picture 6"/>
          <p:cNvPicPr>
            <a:picLocks noChangeAspect="1"/>
          </p:cNvPicPr>
          <p:nvPr/>
        </p:nvPicPr>
        <p:blipFill rotWithShape="1">
          <a:blip r:embed="rId3"/>
          <a:srcRect l="44878" r="41745" b="82903"/>
          <a:stretch/>
        </p:blipFill>
        <p:spPr>
          <a:xfrm>
            <a:off x="1481070" y="6024353"/>
            <a:ext cx="1326524" cy="766150"/>
          </a:xfrm>
          <a:prstGeom prst="rect">
            <a:avLst/>
          </a:prstGeom>
        </p:spPr>
      </p:pic>
      <p:pic>
        <p:nvPicPr>
          <p:cNvPr id="8" name="Picture 7"/>
          <p:cNvPicPr>
            <a:picLocks noChangeAspect="1"/>
          </p:cNvPicPr>
          <p:nvPr/>
        </p:nvPicPr>
        <p:blipFill rotWithShape="1">
          <a:blip r:embed="rId3"/>
          <a:srcRect l="42348" t="16698" r="14089" b="52900"/>
          <a:stretch/>
        </p:blipFill>
        <p:spPr>
          <a:xfrm>
            <a:off x="5563673" y="1880315"/>
            <a:ext cx="4819074" cy="1519707"/>
          </a:xfrm>
          <a:prstGeom prst="rect">
            <a:avLst/>
          </a:prstGeom>
        </p:spPr>
      </p:pic>
      <p:pic>
        <p:nvPicPr>
          <p:cNvPr id="9" name="Picture 8"/>
          <p:cNvPicPr>
            <a:picLocks noChangeAspect="1"/>
          </p:cNvPicPr>
          <p:nvPr/>
        </p:nvPicPr>
        <p:blipFill rotWithShape="1">
          <a:blip r:embed="rId3"/>
          <a:srcRect l="42890" t="50700" r="13184" b="34898"/>
          <a:stretch/>
        </p:blipFill>
        <p:spPr>
          <a:xfrm>
            <a:off x="5589430" y="3477295"/>
            <a:ext cx="4781294" cy="708339"/>
          </a:xfrm>
          <a:prstGeom prst="rect">
            <a:avLst/>
          </a:prstGeom>
        </p:spPr>
      </p:pic>
    </p:spTree>
    <p:extLst>
      <p:ext uri="{BB962C8B-B14F-4D97-AF65-F5344CB8AC3E}">
        <p14:creationId xmlns:p14="http://schemas.microsoft.com/office/powerpoint/2010/main" val="249246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360665" y="202641"/>
            <a:ext cx="5199010" cy="3223139"/>
          </a:xfrm>
          <a:prstGeom prst="rect">
            <a:avLst/>
          </a:prstGeom>
        </p:spPr>
      </p:pic>
      <p:pic>
        <p:nvPicPr>
          <p:cNvPr id="5" name="Picture 4"/>
          <p:cNvPicPr>
            <a:picLocks noChangeAspect="1"/>
          </p:cNvPicPr>
          <p:nvPr/>
        </p:nvPicPr>
        <p:blipFill rotWithShape="1">
          <a:blip r:embed="rId3"/>
          <a:srcRect t="56992" r="68440" b="13686"/>
          <a:stretch/>
        </p:blipFill>
        <p:spPr>
          <a:xfrm>
            <a:off x="1220474" y="3554568"/>
            <a:ext cx="3377284" cy="1785921"/>
          </a:xfrm>
          <a:prstGeom prst="rect">
            <a:avLst/>
          </a:prstGeom>
        </p:spPr>
      </p:pic>
      <p:pic>
        <p:nvPicPr>
          <p:cNvPr id="6" name="Picture 5"/>
          <p:cNvPicPr>
            <a:picLocks noChangeAspect="1"/>
          </p:cNvPicPr>
          <p:nvPr/>
        </p:nvPicPr>
        <p:blipFill rotWithShape="1">
          <a:blip r:embed="rId3"/>
          <a:srcRect l="4673" t="86586" r="58241"/>
          <a:stretch/>
        </p:blipFill>
        <p:spPr>
          <a:xfrm>
            <a:off x="1220473" y="5469277"/>
            <a:ext cx="4317441" cy="888786"/>
          </a:xfrm>
          <a:prstGeom prst="rect">
            <a:avLst/>
          </a:prstGeom>
        </p:spPr>
      </p:pic>
      <p:pic>
        <p:nvPicPr>
          <p:cNvPr id="7" name="Picture 6"/>
          <p:cNvPicPr>
            <a:picLocks noChangeAspect="1"/>
          </p:cNvPicPr>
          <p:nvPr/>
        </p:nvPicPr>
        <p:blipFill rotWithShape="1">
          <a:blip r:embed="rId3"/>
          <a:srcRect l="51186" r="17600" b="70160"/>
          <a:stretch/>
        </p:blipFill>
        <p:spPr>
          <a:xfrm>
            <a:off x="6559674" y="310300"/>
            <a:ext cx="3614635" cy="1966689"/>
          </a:xfrm>
          <a:prstGeom prst="rect">
            <a:avLst/>
          </a:prstGeom>
        </p:spPr>
      </p:pic>
      <p:pic>
        <p:nvPicPr>
          <p:cNvPr id="8" name="Picture 7"/>
          <p:cNvPicPr>
            <a:picLocks noChangeAspect="1"/>
          </p:cNvPicPr>
          <p:nvPr/>
        </p:nvPicPr>
        <p:blipFill rotWithShape="1">
          <a:blip r:embed="rId3"/>
          <a:srcRect l="53966" t="27940" r="11729" b="51697"/>
          <a:stretch/>
        </p:blipFill>
        <p:spPr>
          <a:xfrm>
            <a:off x="6787168" y="2276989"/>
            <a:ext cx="3781636" cy="1277579"/>
          </a:xfrm>
          <a:prstGeom prst="rect">
            <a:avLst/>
          </a:prstGeom>
        </p:spPr>
      </p:pic>
      <p:pic>
        <p:nvPicPr>
          <p:cNvPr id="9" name="Picture 8"/>
          <p:cNvPicPr>
            <a:picLocks noChangeAspect="1"/>
          </p:cNvPicPr>
          <p:nvPr/>
        </p:nvPicPr>
        <p:blipFill rotWithShape="1">
          <a:blip r:embed="rId3"/>
          <a:srcRect l="51957" t="52375" r="13892" b="40566"/>
          <a:stretch/>
        </p:blipFill>
        <p:spPr>
          <a:xfrm>
            <a:off x="6284890" y="3729716"/>
            <a:ext cx="4368652" cy="513961"/>
          </a:xfrm>
          <a:prstGeom prst="rect">
            <a:avLst/>
          </a:prstGeom>
        </p:spPr>
      </p:pic>
      <p:pic>
        <p:nvPicPr>
          <p:cNvPr id="10" name="Picture 9"/>
          <p:cNvPicPr>
            <a:picLocks noChangeAspect="1"/>
          </p:cNvPicPr>
          <p:nvPr/>
        </p:nvPicPr>
        <p:blipFill rotWithShape="1">
          <a:blip r:embed="rId3"/>
          <a:srcRect l="55513" t="60792" r="1220" b="3912"/>
          <a:stretch/>
        </p:blipFill>
        <p:spPr>
          <a:xfrm>
            <a:off x="6787168" y="4418825"/>
            <a:ext cx="4378815" cy="2033022"/>
          </a:xfrm>
          <a:prstGeom prst="rect">
            <a:avLst/>
          </a:prstGeom>
        </p:spPr>
      </p:pic>
    </p:spTree>
    <p:extLst>
      <p:ext uri="{BB962C8B-B14F-4D97-AF65-F5344CB8AC3E}">
        <p14:creationId xmlns:p14="http://schemas.microsoft.com/office/powerpoint/2010/main" val="18363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94125" y="287024"/>
            <a:ext cx="7937096" cy="1734959"/>
          </a:xfrm>
          <a:prstGeom prst="rect">
            <a:avLst/>
          </a:prstGeom>
        </p:spPr>
      </p:pic>
    </p:spTree>
    <p:extLst>
      <p:ext uri="{BB962C8B-B14F-4D97-AF65-F5344CB8AC3E}">
        <p14:creationId xmlns:p14="http://schemas.microsoft.com/office/powerpoint/2010/main" val="2217348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Terima kasih</a:t>
            </a:r>
          </a:p>
        </p:txBody>
      </p:sp>
    </p:spTree>
    <p:extLst>
      <p:ext uri="{BB962C8B-B14F-4D97-AF65-F5344CB8AC3E}">
        <p14:creationId xmlns:p14="http://schemas.microsoft.com/office/powerpoint/2010/main" val="162574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895" y="196731"/>
            <a:ext cx="9601200" cy="861179"/>
          </a:xfrm>
        </p:spPr>
        <p:txBody>
          <a:bodyPr>
            <a:normAutofit/>
          </a:bodyPr>
          <a:lstStyle/>
          <a:p>
            <a:r>
              <a:rPr lang="id-ID" sz="4000"/>
              <a:t>A. </a:t>
            </a:r>
            <a:r>
              <a:rPr lang="en-US" sz="4000"/>
              <a:t>Pengertian, Notasi, dan Jenis Vektor</a:t>
            </a:r>
            <a:endParaRPr lang="id-ID" sz="4000" dirty="0"/>
          </a:p>
        </p:txBody>
      </p:sp>
      <p:pic>
        <p:nvPicPr>
          <p:cNvPr id="1028" name="Picture 4" descr="Tersembunyi, Memberi Petunjuk Siapa?">
            <a:extLst>
              <a:ext uri="{FF2B5EF4-FFF2-40B4-BE49-F238E27FC236}">
                <a16:creationId xmlns:a16="http://schemas.microsoft.com/office/drawing/2014/main" id="{B412E022-EA05-4D4C-8AA0-628C7A1226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419" y="1597542"/>
            <a:ext cx="3980584" cy="253852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ajib Tahu Arti Rambu Warna Hijau, Biru di Jalan Tol - Toko Modern Fastpay">
            <a:extLst>
              <a:ext uri="{FF2B5EF4-FFF2-40B4-BE49-F238E27FC236}">
                <a16:creationId xmlns:a16="http://schemas.microsoft.com/office/drawing/2014/main" id="{A53FACF6-0765-4DB3-9D74-05CCA9C4C92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592" b="8732"/>
          <a:stretch/>
        </p:blipFill>
        <p:spPr bwMode="auto">
          <a:xfrm>
            <a:off x="1116419" y="4261056"/>
            <a:ext cx="3980584" cy="220353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6C6D28A3-55A9-4647-AEE4-2CFA59571E1F}"/>
              </a:ext>
            </a:extLst>
          </p:cNvPr>
          <p:cNvSpPr txBox="1"/>
          <p:nvPr/>
        </p:nvSpPr>
        <p:spPr>
          <a:xfrm>
            <a:off x="5313621" y="1597542"/>
            <a:ext cx="6097772" cy="1754326"/>
          </a:xfrm>
          <a:prstGeom prst="rect">
            <a:avLst/>
          </a:prstGeom>
          <a:noFill/>
        </p:spPr>
        <p:txBody>
          <a:bodyPr wrap="square">
            <a:spAutoFit/>
          </a:bodyPr>
          <a:lstStyle/>
          <a:p>
            <a:pPr algn="just"/>
            <a:r>
              <a:rPr lang="en-US"/>
              <a:t>Vektor adalah besaran yang mempunyai besar atau nilai dan arah. Contohnya adalah perpindahan dan kecepatan. Besaran skalar hanya mempunyai besar atau nilai, tidak mempunyai arah. Contoh besaran skalar adalah massa melon 2,00 kg. Semua bilangan real merupakan skalar, dapat bernilai nol atau positif atau negatif.</a:t>
            </a:r>
          </a:p>
        </p:txBody>
      </p:sp>
      <p:sp>
        <p:nvSpPr>
          <p:cNvPr id="22" name="TextBox 21">
            <a:extLst>
              <a:ext uri="{FF2B5EF4-FFF2-40B4-BE49-F238E27FC236}">
                <a16:creationId xmlns:a16="http://schemas.microsoft.com/office/drawing/2014/main" id="{88C3AB75-638A-4987-A122-1D527F3E8E8B}"/>
              </a:ext>
            </a:extLst>
          </p:cNvPr>
          <p:cNvSpPr txBox="1"/>
          <p:nvPr/>
        </p:nvSpPr>
        <p:spPr>
          <a:xfrm>
            <a:off x="5313621" y="3662916"/>
            <a:ext cx="6097772" cy="2585323"/>
          </a:xfrm>
          <a:prstGeom prst="rect">
            <a:avLst/>
          </a:prstGeom>
          <a:noFill/>
        </p:spPr>
        <p:txBody>
          <a:bodyPr wrap="square">
            <a:spAutoFit/>
          </a:bodyPr>
          <a:lstStyle/>
          <a:p>
            <a:pPr algn="just"/>
            <a:r>
              <a:rPr lang="en-US"/>
              <a:t>Dalam bab ini, kalian akan belajar tentang terminologi dan notasi vektor. Kalian akan mempelajari hubungan antara vektor dengan sistem koordinat. Komponenkomponen vektor dinyatakan dalam pasangan terurut (x,y) dan (x,y,z). Kalian akan menentukan kesamaan atau ekuivalensi dua vektor. Kalian akan belajar beberapa jenis vektor. Dua atau lebih vektor dapat dijumlahkan dan dikurangkan sehingga suatu vektor merupakan kombinasi linier dari dua atau lebih vektor. Vektor juga dapat dikalikan dengan suatu skalar</a:t>
            </a:r>
          </a:p>
        </p:txBody>
      </p:sp>
      <p:sp>
        <p:nvSpPr>
          <p:cNvPr id="23" name="Title 1">
            <a:extLst>
              <a:ext uri="{FF2B5EF4-FFF2-40B4-BE49-F238E27FC236}">
                <a16:creationId xmlns:a16="http://schemas.microsoft.com/office/drawing/2014/main" id="{8F79B6F7-AB23-4D63-A67D-F04AC15A5EB3}"/>
              </a:ext>
            </a:extLst>
          </p:cNvPr>
          <p:cNvSpPr txBox="1">
            <a:spLocks/>
          </p:cNvSpPr>
          <p:nvPr/>
        </p:nvSpPr>
        <p:spPr>
          <a:xfrm>
            <a:off x="938323" y="918399"/>
            <a:ext cx="3980584" cy="61664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sz="2800"/>
              <a:t>1. Pengertian Vektor</a:t>
            </a:r>
            <a:endParaRPr lang="id-ID" sz="2800" dirty="0"/>
          </a:p>
        </p:txBody>
      </p:sp>
    </p:spTree>
    <p:extLst>
      <p:ext uri="{BB962C8B-B14F-4D97-AF65-F5344CB8AC3E}">
        <p14:creationId xmlns:p14="http://schemas.microsoft.com/office/powerpoint/2010/main" val="420829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wipe(down)">
                                      <p:cBhvr>
                                        <p:cTn id="17" dur="500"/>
                                        <p:tgtEl>
                                          <p:spTgt spid="102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30"/>
                                        </p:tgtEl>
                                        <p:attrNameLst>
                                          <p:attrName>style.visibility</p:attrName>
                                        </p:attrNameLst>
                                      </p:cBhvr>
                                      <p:to>
                                        <p:strVal val="visible"/>
                                      </p:to>
                                    </p:set>
                                    <p:animEffect transition="in" filter="wipe(down)">
                                      <p:cBhvr>
                                        <p:cTn id="22" dur="500"/>
                                        <p:tgtEl>
                                          <p:spTgt spid="103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down)">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P spid="22"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77456"/>
            <a:ext cx="9601200" cy="861179"/>
          </a:xfrm>
        </p:spPr>
        <p:txBody>
          <a:bodyPr/>
          <a:lstStyle/>
          <a:p>
            <a:r>
              <a:rPr lang="en-US"/>
              <a:t>2</a:t>
            </a:r>
            <a:r>
              <a:rPr lang="id-ID"/>
              <a:t>. </a:t>
            </a:r>
            <a:r>
              <a:rPr lang="en-US"/>
              <a:t>Notasi/Penulisan Vektor</a:t>
            </a:r>
            <a:endParaRPr lang="id-ID" dirty="0"/>
          </a:p>
        </p:txBody>
      </p:sp>
      <p:pic>
        <p:nvPicPr>
          <p:cNvPr id="4" name="Picture 3">
            <a:extLst>
              <a:ext uri="{FF2B5EF4-FFF2-40B4-BE49-F238E27FC236}">
                <a16:creationId xmlns:a16="http://schemas.microsoft.com/office/drawing/2014/main" id="{8612B4B7-FF21-4BE9-8C59-5E2073C3BC88}"/>
              </a:ext>
            </a:extLst>
          </p:cNvPr>
          <p:cNvPicPr>
            <a:picLocks noChangeAspect="1"/>
          </p:cNvPicPr>
          <p:nvPr/>
        </p:nvPicPr>
        <p:blipFill>
          <a:blip r:embed="rId2"/>
          <a:stretch>
            <a:fillRect/>
          </a:stretch>
        </p:blipFill>
        <p:spPr>
          <a:xfrm>
            <a:off x="2091402" y="1257218"/>
            <a:ext cx="3712701" cy="1656103"/>
          </a:xfrm>
          <a:prstGeom prst="rect">
            <a:avLst/>
          </a:prstGeom>
        </p:spPr>
      </p:pic>
      <p:pic>
        <p:nvPicPr>
          <p:cNvPr id="6" name="Picture 5">
            <a:extLst>
              <a:ext uri="{FF2B5EF4-FFF2-40B4-BE49-F238E27FC236}">
                <a16:creationId xmlns:a16="http://schemas.microsoft.com/office/drawing/2014/main" id="{CB730C5E-9B55-4FD3-9A51-F0D71427CC65}"/>
              </a:ext>
            </a:extLst>
          </p:cNvPr>
          <p:cNvPicPr>
            <a:picLocks noChangeAspect="1"/>
          </p:cNvPicPr>
          <p:nvPr/>
        </p:nvPicPr>
        <p:blipFill>
          <a:blip r:embed="rId3"/>
          <a:stretch>
            <a:fillRect/>
          </a:stretch>
        </p:blipFill>
        <p:spPr>
          <a:xfrm>
            <a:off x="2091402" y="3201294"/>
            <a:ext cx="7988263" cy="3140073"/>
          </a:xfrm>
          <a:prstGeom prst="rect">
            <a:avLst/>
          </a:prstGeom>
        </p:spPr>
      </p:pic>
    </p:spTree>
    <p:extLst>
      <p:ext uri="{BB962C8B-B14F-4D97-AF65-F5344CB8AC3E}">
        <p14:creationId xmlns:p14="http://schemas.microsoft.com/office/powerpoint/2010/main" val="343678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EBA3F6-0A40-44F5-B2E5-287024C6F6A3}"/>
              </a:ext>
            </a:extLst>
          </p:cNvPr>
          <p:cNvPicPr>
            <a:picLocks noChangeAspect="1"/>
          </p:cNvPicPr>
          <p:nvPr/>
        </p:nvPicPr>
        <p:blipFill>
          <a:blip r:embed="rId2"/>
          <a:stretch>
            <a:fillRect/>
          </a:stretch>
        </p:blipFill>
        <p:spPr>
          <a:xfrm>
            <a:off x="902882" y="199139"/>
            <a:ext cx="7239000" cy="2419350"/>
          </a:xfrm>
          <a:prstGeom prst="rect">
            <a:avLst/>
          </a:prstGeom>
        </p:spPr>
      </p:pic>
    </p:spTree>
    <p:extLst>
      <p:ext uri="{BB962C8B-B14F-4D97-AF65-F5344CB8AC3E}">
        <p14:creationId xmlns:p14="http://schemas.microsoft.com/office/powerpoint/2010/main" val="263088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075" y="239233"/>
            <a:ext cx="9601200" cy="558209"/>
          </a:xfrm>
        </p:spPr>
        <p:txBody>
          <a:bodyPr>
            <a:normAutofit fontScale="90000"/>
          </a:bodyPr>
          <a:lstStyle/>
          <a:p>
            <a:r>
              <a:rPr lang="en-US" sz="3600"/>
              <a:t>3</a:t>
            </a:r>
            <a:r>
              <a:rPr lang="id-ID" sz="3600"/>
              <a:t>. </a:t>
            </a:r>
            <a:r>
              <a:rPr lang="en-US" sz="3600"/>
              <a:t>Jenis-jenis Vektor</a:t>
            </a:r>
            <a:endParaRPr lang="id-ID" sz="3600" dirty="0"/>
          </a:p>
        </p:txBody>
      </p:sp>
      <p:sp>
        <p:nvSpPr>
          <p:cNvPr id="6" name="TextBox 5">
            <a:extLst>
              <a:ext uri="{FF2B5EF4-FFF2-40B4-BE49-F238E27FC236}">
                <a16:creationId xmlns:a16="http://schemas.microsoft.com/office/drawing/2014/main" id="{4D94B5C8-252E-456D-8285-81C23D9DA7E2}"/>
              </a:ext>
            </a:extLst>
          </p:cNvPr>
          <p:cNvSpPr txBox="1"/>
          <p:nvPr/>
        </p:nvSpPr>
        <p:spPr>
          <a:xfrm>
            <a:off x="808075" y="1284511"/>
            <a:ext cx="11039254" cy="646331"/>
          </a:xfrm>
          <a:prstGeom prst="rect">
            <a:avLst/>
          </a:prstGeom>
          <a:noFill/>
        </p:spPr>
        <p:txBody>
          <a:bodyPr wrap="square">
            <a:spAutoFit/>
          </a:bodyPr>
          <a:lstStyle/>
          <a:p>
            <a:pPr algn="just"/>
            <a:r>
              <a:rPr lang="en-US"/>
              <a:t>Kalian perhatikan vektor CD dengan panjang 4 cm dan arahnya membentuk sudut 45</a:t>
            </a:r>
            <a:r>
              <a:rPr lang="en-US" baseline="30000"/>
              <a:t>o </a:t>
            </a:r>
            <a:r>
              <a:rPr lang="en-US"/>
              <a:t>dengan horizontal. Kalian dapat menyebutkan vektor CD dengan panjang 4 cm dan arah Timur Laut jika merujuk pada arah mata angin.</a:t>
            </a:r>
          </a:p>
        </p:txBody>
      </p:sp>
      <p:pic>
        <p:nvPicPr>
          <p:cNvPr id="8" name="Picture 7">
            <a:extLst>
              <a:ext uri="{FF2B5EF4-FFF2-40B4-BE49-F238E27FC236}">
                <a16:creationId xmlns:a16="http://schemas.microsoft.com/office/drawing/2014/main" id="{DACBEB11-DEE1-4462-8CB5-E23C6E4B2D16}"/>
              </a:ext>
            </a:extLst>
          </p:cNvPr>
          <p:cNvPicPr>
            <a:picLocks noChangeAspect="1"/>
          </p:cNvPicPr>
          <p:nvPr/>
        </p:nvPicPr>
        <p:blipFill>
          <a:blip r:embed="rId2"/>
          <a:stretch>
            <a:fillRect/>
          </a:stretch>
        </p:blipFill>
        <p:spPr>
          <a:xfrm>
            <a:off x="902438" y="797442"/>
            <a:ext cx="3390900" cy="390525"/>
          </a:xfrm>
          <a:prstGeom prst="rect">
            <a:avLst/>
          </a:prstGeom>
        </p:spPr>
      </p:pic>
      <p:pic>
        <p:nvPicPr>
          <p:cNvPr id="10" name="Picture 9">
            <a:extLst>
              <a:ext uri="{FF2B5EF4-FFF2-40B4-BE49-F238E27FC236}">
                <a16:creationId xmlns:a16="http://schemas.microsoft.com/office/drawing/2014/main" id="{17505A42-5876-44F6-BFE2-C5E145F12E78}"/>
              </a:ext>
            </a:extLst>
          </p:cNvPr>
          <p:cNvPicPr>
            <a:picLocks noChangeAspect="1"/>
          </p:cNvPicPr>
          <p:nvPr/>
        </p:nvPicPr>
        <p:blipFill>
          <a:blip r:embed="rId3"/>
          <a:stretch>
            <a:fillRect/>
          </a:stretch>
        </p:blipFill>
        <p:spPr>
          <a:xfrm>
            <a:off x="1633537" y="2027386"/>
            <a:ext cx="1609725" cy="1495425"/>
          </a:xfrm>
          <a:prstGeom prst="rect">
            <a:avLst/>
          </a:prstGeom>
        </p:spPr>
      </p:pic>
      <p:pic>
        <p:nvPicPr>
          <p:cNvPr id="12" name="Picture 11">
            <a:extLst>
              <a:ext uri="{FF2B5EF4-FFF2-40B4-BE49-F238E27FC236}">
                <a16:creationId xmlns:a16="http://schemas.microsoft.com/office/drawing/2014/main" id="{F65966D5-7E41-48E7-BBB4-0F23463E6A18}"/>
              </a:ext>
            </a:extLst>
          </p:cNvPr>
          <p:cNvPicPr>
            <a:picLocks noChangeAspect="1"/>
          </p:cNvPicPr>
          <p:nvPr/>
        </p:nvPicPr>
        <p:blipFill>
          <a:blip r:embed="rId4"/>
          <a:stretch>
            <a:fillRect/>
          </a:stretch>
        </p:blipFill>
        <p:spPr>
          <a:xfrm>
            <a:off x="962024" y="3714418"/>
            <a:ext cx="4562475" cy="428625"/>
          </a:xfrm>
          <a:prstGeom prst="rect">
            <a:avLst/>
          </a:prstGeom>
        </p:spPr>
      </p:pic>
      <p:pic>
        <p:nvPicPr>
          <p:cNvPr id="14" name="Picture 13">
            <a:extLst>
              <a:ext uri="{FF2B5EF4-FFF2-40B4-BE49-F238E27FC236}">
                <a16:creationId xmlns:a16="http://schemas.microsoft.com/office/drawing/2014/main" id="{9671674B-C80C-4DA2-9AFE-AF18764E1F19}"/>
              </a:ext>
            </a:extLst>
          </p:cNvPr>
          <p:cNvPicPr>
            <a:picLocks noChangeAspect="1"/>
          </p:cNvPicPr>
          <p:nvPr/>
        </p:nvPicPr>
        <p:blipFill>
          <a:blip r:embed="rId5"/>
          <a:stretch>
            <a:fillRect/>
          </a:stretch>
        </p:blipFill>
        <p:spPr>
          <a:xfrm>
            <a:off x="1633537" y="4879458"/>
            <a:ext cx="1762125" cy="1181100"/>
          </a:xfrm>
          <a:prstGeom prst="rect">
            <a:avLst/>
          </a:prstGeom>
        </p:spPr>
      </p:pic>
      <p:sp>
        <p:nvSpPr>
          <p:cNvPr id="16" name="TextBox 15">
            <a:extLst>
              <a:ext uri="{FF2B5EF4-FFF2-40B4-BE49-F238E27FC236}">
                <a16:creationId xmlns:a16="http://schemas.microsoft.com/office/drawing/2014/main" id="{EE3103DC-9D4D-4611-9CB5-438DA540F3B5}"/>
              </a:ext>
            </a:extLst>
          </p:cNvPr>
          <p:cNvSpPr txBox="1"/>
          <p:nvPr/>
        </p:nvSpPr>
        <p:spPr>
          <a:xfrm>
            <a:off x="962023" y="4280828"/>
            <a:ext cx="9808757" cy="369332"/>
          </a:xfrm>
          <a:prstGeom prst="rect">
            <a:avLst/>
          </a:prstGeom>
          <a:noFill/>
        </p:spPr>
        <p:txBody>
          <a:bodyPr wrap="square">
            <a:spAutoFit/>
          </a:bodyPr>
          <a:lstStyle/>
          <a:p>
            <a:r>
              <a:rPr lang="en-US"/>
              <a:t>Andi berjalan sejauh 100 m dengan arah 30°, kemudian Andi kembali ke posisi semula</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E0A668A-1E05-4302-BD86-1370A75A6F44}"/>
                  </a:ext>
                </a:extLst>
              </p:cNvPr>
              <p:cNvSpPr txBox="1"/>
              <p:nvPr/>
            </p:nvSpPr>
            <p:spPr>
              <a:xfrm>
                <a:off x="2091463" y="5167887"/>
                <a:ext cx="19159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𝑎</m:t>
                          </m:r>
                        </m:e>
                      </m:acc>
                    </m:oMath>
                  </m:oMathPara>
                </a14:m>
                <a:endParaRPr lang="en-US"/>
              </a:p>
            </p:txBody>
          </p:sp>
        </mc:Choice>
        <mc:Fallback xmlns="">
          <p:sp>
            <p:nvSpPr>
              <p:cNvPr id="17" name="TextBox 16">
                <a:extLst>
                  <a:ext uri="{FF2B5EF4-FFF2-40B4-BE49-F238E27FC236}">
                    <a16:creationId xmlns:a16="http://schemas.microsoft.com/office/drawing/2014/main" id="{9E0A668A-1E05-4302-BD86-1370A75A6F44}"/>
                  </a:ext>
                </a:extLst>
              </p:cNvPr>
              <p:cNvSpPr txBox="1">
                <a:spLocks noRot="1" noChangeAspect="1" noMove="1" noResize="1" noEditPoints="1" noAdjustHandles="1" noChangeArrowheads="1" noChangeShapeType="1" noTextEdit="1"/>
              </p:cNvSpPr>
              <p:nvPr/>
            </p:nvSpPr>
            <p:spPr>
              <a:xfrm>
                <a:off x="2091463" y="5167887"/>
                <a:ext cx="191591" cy="276999"/>
              </a:xfrm>
              <a:prstGeom prst="rect">
                <a:avLst/>
              </a:prstGeom>
              <a:blipFill>
                <a:blip r:embed="rId6"/>
                <a:stretch>
                  <a:fillRect l="-28125" t="-46667" r="-96875"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42DBD4C-D43B-4E94-9070-C082C1594AB5}"/>
                  </a:ext>
                </a:extLst>
              </p:cNvPr>
              <p:cNvSpPr txBox="1"/>
              <p:nvPr/>
            </p:nvSpPr>
            <p:spPr>
              <a:xfrm>
                <a:off x="2718783" y="5639728"/>
                <a:ext cx="36471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𝑎</m:t>
                          </m:r>
                        </m:e>
                      </m:acc>
                    </m:oMath>
                  </m:oMathPara>
                </a14:m>
                <a:endParaRPr lang="en-US"/>
              </a:p>
            </p:txBody>
          </p:sp>
        </mc:Choice>
        <mc:Fallback xmlns="">
          <p:sp>
            <p:nvSpPr>
              <p:cNvPr id="18" name="TextBox 17">
                <a:extLst>
                  <a:ext uri="{FF2B5EF4-FFF2-40B4-BE49-F238E27FC236}">
                    <a16:creationId xmlns:a16="http://schemas.microsoft.com/office/drawing/2014/main" id="{342DBD4C-D43B-4E94-9070-C082C1594AB5}"/>
                  </a:ext>
                </a:extLst>
              </p:cNvPr>
              <p:cNvSpPr txBox="1">
                <a:spLocks noRot="1" noChangeAspect="1" noMove="1" noResize="1" noEditPoints="1" noAdjustHandles="1" noChangeArrowheads="1" noChangeShapeType="1" noTextEdit="1"/>
              </p:cNvSpPr>
              <p:nvPr/>
            </p:nvSpPr>
            <p:spPr>
              <a:xfrm>
                <a:off x="2718783" y="5639728"/>
                <a:ext cx="364715" cy="276999"/>
              </a:xfrm>
              <a:prstGeom prst="rect">
                <a:avLst/>
              </a:prstGeom>
              <a:blipFill>
                <a:blip r:embed="rId7"/>
                <a:stretch>
                  <a:fillRect l="-3333" t="-43478" r="-91667" b="-10870"/>
                </a:stretch>
              </a:blipFill>
            </p:spPr>
            <p:txBody>
              <a:bodyPr/>
              <a:lstStyle/>
              <a:p>
                <a:r>
                  <a:rPr lang="en-US">
                    <a:noFill/>
                  </a:rPr>
                  <a:t> </a:t>
                </a:r>
              </a:p>
            </p:txBody>
          </p:sp>
        </mc:Fallback>
      </mc:AlternateContent>
      <p:pic>
        <p:nvPicPr>
          <p:cNvPr id="19" name="Picture 18">
            <a:extLst>
              <a:ext uri="{FF2B5EF4-FFF2-40B4-BE49-F238E27FC236}">
                <a16:creationId xmlns:a16="http://schemas.microsoft.com/office/drawing/2014/main" id="{19FB17E1-E3FF-4107-808E-9D5F927FB567}"/>
              </a:ext>
            </a:extLst>
          </p:cNvPr>
          <p:cNvPicPr>
            <a:picLocks noChangeAspect="1"/>
          </p:cNvPicPr>
          <p:nvPr/>
        </p:nvPicPr>
        <p:blipFill>
          <a:blip r:embed="rId8"/>
          <a:stretch>
            <a:fillRect/>
          </a:stretch>
        </p:blipFill>
        <p:spPr>
          <a:xfrm>
            <a:off x="3853588" y="4859098"/>
            <a:ext cx="7210425" cy="1171575"/>
          </a:xfrm>
          <a:prstGeom prst="rect">
            <a:avLst/>
          </a:prstGeom>
        </p:spPr>
      </p:pic>
    </p:spTree>
    <p:extLst>
      <p:ext uri="{BB962C8B-B14F-4D97-AF65-F5344CB8AC3E}">
        <p14:creationId xmlns:p14="http://schemas.microsoft.com/office/powerpoint/2010/main" val="193393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down)">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down)">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70F73F9-1469-4EF8-95BC-E766A9AA8455}"/>
              </a:ext>
            </a:extLst>
          </p:cNvPr>
          <p:cNvPicPr>
            <a:picLocks noChangeAspect="1"/>
          </p:cNvPicPr>
          <p:nvPr/>
        </p:nvPicPr>
        <p:blipFill>
          <a:blip r:embed="rId2"/>
          <a:stretch>
            <a:fillRect/>
          </a:stretch>
        </p:blipFill>
        <p:spPr>
          <a:xfrm>
            <a:off x="1145990" y="402155"/>
            <a:ext cx="7305675" cy="2162175"/>
          </a:xfrm>
          <a:prstGeom prst="rect">
            <a:avLst/>
          </a:prstGeom>
        </p:spPr>
      </p:pic>
      <p:pic>
        <p:nvPicPr>
          <p:cNvPr id="3" name="Picture 2">
            <a:extLst>
              <a:ext uri="{FF2B5EF4-FFF2-40B4-BE49-F238E27FC236}">
                <a16:creationId xmlns:a16="http://schemas.microsoft.com/office/drawing/2014/main" id="{13C0C248-FBE9-4D5E-A1BD-3252EF8C3F48}"/>
              </a:ext>
            </a:extLst>
          </p:cNvPr>
          <p:cNvPicPr>
            <a:picLocks noChangeAspect="1"/>
          </p:cNvPicPr>
          <p:nvPr/>
        </p:nvPicPr>
        <p:blipFill>
          <a:blip r:embed="rId3"/>
          <a:stretch>
            <a:fillRect/>
          </a:stretch>
        </p:blipFill>
        <p:spPr>
          <a:xfrm>
            <a:off x="1016184" y="2770667"/>
            <a:ext cx="7286625" cy="2209800"/>
          </a:xfrm>
          <a:prstGeom prst="rect">
            <a:avLst/>
          </a:prstGeom>
        </p:spPr>
      </p:pic>
    </p:spTree>
    <p:extLst>
      <p:ext uri="{BB962C8B-B14F-4D97-AF65-F5344CB8AC3E}">
        <p14:creationId xmlns:p14="http://schemas.microsoft.com/office/powerpoint/2010/main" val="144240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B0EDE3E-5F4F-41F9-954C-5FD63BFEA292}"/>
              </a:ext>
            </a:extLst>
          </p:cNvPr>
          <p:cNvPicPr>
            <a:picLocks noChangeAspect="1"/>
          </p:cNvPicPr>
          <p:nvPr/>
        </p:nvPicPr>
        <p:blipFill>
          <a:blip r:embed="rId2"/>
          <a:stretch>
            <a:fillRect/>
          </a:stretch>
        </p:blipFill>
        <p:spPr>
          <a:xfrm>
            <a:off x="873309" y="200911"/>
            <a:ext cx="4810125" cy="438150"/>
          </a:xfrm>
          <a:prstGeom prst="rect">
            <a:avLst/>
          </a:prstGeom>
        </p:spPr>
      </p:pic>
      <p:pic>
        <p:nvPicPr>
          <p:cNvPr id="7" name="Picture 6">
            <a:extLst>
              <a:ext uri="{FF2B5EF4-FFF2-40B4-BE49-F238E27FC236}">
                <a16:creationId xmlns:a16="http://schemas.microsoft.com/office/drawing/2014/main" id="{25440885-FB7A-4B76-A33D-ED0EB293FA58}"/>
              </a:ext>
            </a:extLst>
          </p:cNvPr>
          <p:cNvPicPr>
            <a:picLocks noChangeAspect="1"/>
          </p:cNvPicPr>
          <p:nvPr/>
        </p:nvPicPr>
        <p:blipFill>
          <a:blip r:embed="rId3"/>
          <a:stretch>
            <a:fillRect/>
          </a:stretch>
        </p:blipFill>
        <p:spPr>
          <a:xfrm>
            <a:off x="1581150" y="747823"/>
            <a:ext cx="2628900" cy="1981200"/>
          </a:xfrm>
          <a:prstGeom prst="rect">
            <a:avLst/>
          </a:prstGeom>
        </p:spPr>
      </p:pic>
      <p:sp>
        <p:nvSpPr>
          <p:cNvPr id="9" name="TextBox 8">
            <a:extLst>
              <a:ext uri="{FF2B5EF4-FFF2-40B4-BE49-F238E27FC236}">
                <a16:creationId xmlns:a16="http://schemas.microsoft.com/office/drawing/2014/main" id="{00F767EC-96F9-4B88-A8D7-684B49CAA179}"/>
              </a:ext>
            </a:extLst>
          </p:cNvPr>
          <p:cNvSpPr txBox="1"/>
          <p:nvPr/>
        </p:nvSpPr>
        <p:spPr>
          <a:xfrm>
            <a:off x="4367323" y="989404"/>
            <a:ext cx="7392286" cy="1200329"/>
          </a:xfrm>
          <a:prstGeom prst="rect">
            <a:avLst/>
          </a:prstGeom>
          <a:noFill/>
        </p:spPr>
        <p:txBody>
          <a:bodyPr wrap="square">
            <a:spAutoFit/>
          </a:bodyPr>
          <a:lstStyle/>
          <a:p>
            <a:r>
              <a:rPr lang="en-US"/>
              <a:t>Ketiga vektor, dalam gambar di samping, sama atau ekuivalen walaupun ketiganya mempunyai titik awal yang berbeda, sehingga dapat dituliskan sebagai berikut. CD = EF = KL </a:t>
            </a:r>
          </a:p>
          <a:p>
            <a:r>
              <a:rPr lang="en-US"/>
              <a:t>Vektor CD ekuivalen dengan vektor EF dan vektor KL.</a:t>
            </a:r>
          </a:p>
        </p:txBody>
      </p:sp>
      <p:pic>
        <p:nvPicPr>
          <p:cNvPr id="11" name="Picture 10">
            <a:extLst>
              <a:ext uri="{FF2B5EF4-FFF2-40B4-BE49-F238E27FC236}">
                <a16:creationId xmlns:a16="http://schemas.microsoft.com/office/drawing/2014/main" id="{15D51A70-D7D7-4829-A901-9DCA1C169DC2}"/>
              </a:ext>
            </a:extLst>
          </p:cNvPr>
          <p:cNvPicPr>
            <a:picLocks noChangeAspect="1"/>
          </p:cNvPicPr>
          <p:nvPr/>
        </p:nvPicPr>
        <p:blipFill>
          <a:blip r:embed="rId4"/>
          <a:stretch>
            <a:fillRect/>
          </a:stretch>
        </p:blipFill>
        <p:spPr>
          <a:xfrm>
            <a:off x="1278676" y="3079366"/>
            <a:ext cx="7210425" cy="1162050"/>
          </a:xfrm>
          <a:prstGeom prst="rect">
            <a:avLst/>
          </a:prstGeom>
        </p:spPr>
      </p:pic>
    </p:spTree>
    <p:extLst>
      <p:ext uri="{BB962C8B-B14F-4D97-AF65-F5344CB8AC3E}">
        <p14:creationId xmlns:p14="http://schemas.microsoft.com/office/powerpoint/2010/main" val="206964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enjumlahan Vektor">
            <a:extLst>
              <a:ext uri="{FF2B5EF4-FFF2-40B4-BE49-F238E27FC236}">
                <a16:creationId xmlns:a16="http://schemas.microsoft.com/office/drawing/2014/main" id="{A9EAF204-3409-4CE9-B834-2B4EC41862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6144" y="1721096"/>
            <a:ext cx="7704814" cy="466141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C56117F5-6D03-4B9C-96BF-F10203885C94}"/>
              </a:ext>
            </a:extLst>
          </p:cNvPr>
          <p:cNvSpPr txBox="1"/>
          <p:nvPr/>
        </p:nvSpPr>
        <p:spPr>
          <a:xfrm>
            <a:off x="887183" y="968441"/>
            <a:ext cx="7392286" cy="646331"/>
          </a:xfrm>
          <a:prstGeom prst="rect">
            <a:avLst/>
          </a:prstGeom>
          <a:noFill/>
        </p:spPr>
        <p:txBody>
          <a:bodyPr wrap="square">
            <a:spAutoFit/>
          </a:bodyPr>
          <a:lstStyle/>
          <a:p>
            <a:r>
              <a:rPr lang="en-US"/>
              <a:t>Perhatikan gambar berikut ini! Tentukan pasangan vector yang sama dan vektor yang berlawanan!</a:t>
            </a:r>
          </a:p>
        </p:txBody>
      </p:sp>
      <p:sp>
        <p:nvSpPr>
          <p:cNvPr id="2" name="TextBox 1">
            <a:extLst>
              <a:ext uri="{FF2B5EF4-FFF2-40B4-BE49-F238E27FC236}">
                <a16:creationId xmlns:a16="http://schemas.microsoft.com/office/drawing/2014/main" id="{3E10DDBC-B254-446A-B11D-5E53C0AFFD93}"/>
              </a:ext>
            </a:extLst>
          </p:cNvPr>
          <p:cNvSpPr txBox="1"/>
          <p:nvPr/>
        </p:nvSpPr>
        <p:spPr>
          <a:xfrm>
            <a:off x="914387" y="322110"/>
            <a:ext cx="1915909" cy="646331"/>
          </a:xfrm>
          <a:prstGeom prst="rect">
            <a:avLst/>
          </a:prstGeom>
          <a:noFill/>
        </p:spPr>
        <p:txBody>
          <a:bodyPr wrap="none" rtlCol="0">
            <a:spAutoFit/>
          </a:bodyPr>
          <a:lstStyle/>
          <a:p>
            <a:r>
              <a:rPr lang="en-US" sz="3600">
                <a:solidFill>
                  <a:srgbClr val="FF0000"/>
                </a:solidFill>
                <a:latin typeface="Brush Script MT" panose="03060802040406070304" pitchFamily="66" charset="0"/>
              </a:rPr>
              <a:t>Contoh soal</a:t>
            </a:r>
          </a:p>
        </p:txBody>
      </p:sp>
    </p:spTree>
    <p:extLst>
      <p:ext uri="{BB962C8B-B14F-4D97-AF65-F5344CB8AC3E}">
        <p14:creationId xmlns:p14="http://schemas.microsoft.com/office/powerpoint/2010/main" val="3524626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880" y="335280"/>
            <a:ext cx="2011320" cy="276999"/>
          </a:xfrm>
          <a:prstGeom prst="rect">
            <a:avLst/>
          </a:prstGeom>
          <a:noFill/>
        </p:spPr>
        <p:txBody>
          <a:bodyPr wrap="none" lIns="0" tIns="0" rIns="0" bIns="0" rtlCol="0">
            <a:spAutoFit/>
          </a:bodyPr>
          <a:lstStyle/>
          <a:p>
            <a:r>
              <a:rPr lang="id-ID" b="1" dirty="0"/>
              <a:t>JENIS-JENIS VEKTOR</a:t>
            </a:r>
          </a:p>
        </p:txBody>
      </p:sp>
      <p:sp>
        <p:nvSpPr>
          <p:cNvPr id="5" name="TextBox 4"/>
          <p:cNvSpPr txBox="1"/>
          <p:nvPr/>
        </p:nvSpPr>
        <p:spPr>
          <a:xfrm>
            <a:off x="995680" y="812800"/>
            <a:ext cx="1582934" cy="276999"/>
          </a:xfrm>
          <a:prstGeom prst="rect">
            <a:avLst/>
          </a:prstGeom>
          <a:noFill/>
        </p:spPr>
        <p:txBody>
          <a:bodyPr wrap="none" lIns="0" tIns="0" rIns="0" bIns="0" rtlCol="0">
            <a:spAutoFit/>
          </a:bodyPr>
          <a:lstStyle/>
          <a:p>
            <a:pPr marL="342900" indent="-342900">
              <a:buAutoNum type="arabicPeriod"/>
            </a:pPr>
            <a:r>
              <a:rPr lang="id-ID" b="1" dirty="0"/>
              <a:t>Vektor posisi</a:t>
            </a:r>
          </a:p>
        </p:txBody>
      </p:sp>
      <p:sp>
        <p:nvSpPr>
          <p:cNvPr id="6" name="TextBox 5"/>
          <p:cNvSpPr txBox="1"/>
          <p:nvPr/>
        </p:nvSpPr>
        <p:spPr>
          <a:xfrm>
            <a:off x="1121606" y="1151820"/>
            <a:ext cx="9206751" cy="276999"/>
          </a:xfrm>
          <a:prstGeom prst="rect">
            <a:avLst/>
          </a:prstGeom>
          <a:noFill/>
        </p:spPr>
        <p:txBody>
          <a:bodyPr wrap="none" lIns="0" tIns="0" rIns="0" bIns="0" rtlCol="0">
            <a:spAutoFit/>
          </a:bodyPr>
          <a:lstStyle/>
          <a:p>
            <a:r>
              <a:rPr lang="id-ID" dirty="0"/>
              <a:t>Suatu vektor posisi yang titik pangkalnya/awalnya di titik O (0,0) dan titik ujungnya disuatu titik.</a:t>
            </a:r>
          </a:p>
        </p:txBody>
      </p:sp>
      <p:grpSp>
        <p:nvGrpSpPr>
          <p:cNvPr id="7" name="Group 6"/>
          <p:cNvGrpSpPr/>
          <p:nvPr/>
        </p:nvGrpSpPr>
        <p:grpSpPr>
          <a:xfrm>
            <a:off x="1133673" y="1629340"/>
            <a:ext cx="1633734" cy="1572146"/>
            <a:chOff x="7817476" y="1429556"/>
            <a:chExt cx="3129566" cy="2985752"/>
          </a:xfrm>
        </p:grpSpPr>
        <p:cxnSp>
          <p:nvCxnSpPr>
            <p:cNvPr id="8" name="Straight Arrow Connector 7"/>
            <p:cNvCxnSpPr/>
            <p:nvPr/>
          </p:nvCxnSpPr>
          <p:spPr>
            <a:xfrm>
              <a:off x="7817476" y="4134118"/>
              <a:ext cx="312956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8278968" y="1429556"/>
              <a:ext cx="0" cy="29857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sp>
        <p:nvSpPr>
          <p:cNvPr id="10" name="Rectangle 9"/>
          <p:cNvSpPr/>
          <p:nvPr/>
        </p:nvSpPr>
        <p:spPr>
          <a:xfrm>
            <a:off x="1095036" y="2994038"/>
            <a:ext cx="330540" cy="369332"/>
          </a:xfrm>
          <a:prstGeom prst="rect">
            <a:avLst/>
          </a:prstGeom>
        </p:spPr>
        <p:txBody>
          <a:bodyPr wrap="none">
            <a:spAutoFit/>
          </a:bodyPr>
          <a:lstStyle/>
          <a:p>
            <a:r>
              <a:rPr lang="id-ID" dirty="0"/>
              <a:t>O</a:t>
            </a:r>
          </a:p>
        </p:txBody>
      </p:sp>
      <p:cxnSp>
        <p:nvCxnSpPr>
          <p:cNvPr id="12" name="Straight Arrow Connector 11"/>
          <p:cNvCxnSpPr/>
          <p:nvPr/>
        </p:nvCxnSpPr>
        <p:spPr>
          <a:xfrm flipV="1">
            <a:off x="1374587" y="1996225"/>
            <a:ext cx="1085278" cy="107008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3" name="Rectangle 12"/>
          <p:cNvSpPr/>
          <p:nvPr/>
        </p:nvSpPr>
        <p:spPr>
          <a:xfrm>
            <a:off x="2305817" y="1717436"/>
            <a:ext cx="308098" cy="369332"/>
          </a:xfrm>
          <a:prstGeom prst="rect">
            <a:avLst/>
          </a:prstGeom>
        </p:spPr>
        <p:txBody>
          <a:bodyPr wrap="none">
            <a:spAutoFit/>
          </a:bodyPr>
          <a:lstStyle/>
          <a:p>
            <a:r>
              <a:rPr lang="id-ID" dirty="0"/>
              <a:t>A</a:t>
            </a:r>
          </a:p>
        </p:txBody>
      </p:sp>
      <mc:AlternateContent xmlns:mc="http://schemas.openxmlformats.org/markup-compatibility/2006" xmlns:a14="http://schemas.microsoft.com/office/drawing/2010/main">
        <mc:Choice Requires="a14">
          <p:sp>
            <p:nvSpPr>
              <p:cNvPr id="14" name="Rectangle 13"/>
              <p:cNvSpPr/>
              <p:nvPr/>
            </p:nvSpPr>
            <p:spPr>
              <a:xfrm>
                <a:off x="1574283" y="2161933"/>
                <a:ext cx="37625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oMath>
                  </m:oMathPara>
                </a14:m>
                <a:endParaRPr lang="id-ID" dirty="0"/>
              </a:p>
            </p:txBody>
          </p:sp>
        </mc:Choice>
        <mc:Fallback xmlns="">
          <p:sp>
            <p:nvSpPr>
              <p:cNvPr id="14" name="Rectangle 13"/>
              <p:cNvSpPr>
                <a:spLocks noRot="1" noChangeAspect="1" noMove="1" noResize="1" noEditPoints="1" noAdjustHandles="1" noChangeArrowheads="1" noChangeShapeType="1" noTextEdit="1"/>
              </p:cNvSpPr>
              <p:nvPr/>
            </p:nvSpPr>
            <p:spPr>
              <a:xfrm>
                <a:off x="1574283" y="2161933"/>
                <a:ext cx="376257" cy="369332"/>
              </a:xfrm>
              <a:prstGeom prst="rect">
                <a:avLst/>
              </a:prstGeom>
              <a:blipFill rotWithShape="0">
                <a:blip r:embed="rId2"/>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3178013" y="1626893"/>
                <a:ext cx="6435673" cy="923907"/>
              </a:xfrm>
              <a:prstGeom prst="rect">
                <a:avLst/>
              </a:prstGeom>
            </p:spPr>
            <p:txBody>
              <a:bodyPr wrap="none">
                <a:spAutoFit/>
              </a:bodyPr>
              <a:lstStyle/>
              <a:p>
                <a:r>
                  <a:rPr lang="id-ID" dirty="0"/>
                  <a:t>Vektor posisi dari titik A adalah vektor yang titik pangkalnya di 0 </a:t>
                </a:r>
              </a:p>
              <a:p>
                <a:r>
                  <a:rPr lang="id-ID" dirty="0"/>
                  <a:t>Dan ujungnya di titik A. Vektor posisi dari titik A ditulis </a:t>
                </a:r>
                <a14:m>
                  <m:oMath xmlns:m="http://schemas.openxmlformats.org/officeDocument/2006/math">
                    <m:acc>
                      <m:accPr>
                        <m:chr m:val="̅"/>
                        <m:ctrlPr>
                          <a:rPr lang="id-ID" i="1">
                            <a:latin typeface="Cambria Math" panose="02040503050406030204" pitchFamily="18" charset="0"/>
                          </a:rPr>
                        </m:ctrlPr>
                      </m:accPr>
                      <m:e>
                        <m:r>
                          <a:rPr lang="id-ID" b="0" i="1" smtClean="0">
                            <a:latin typeface="Cambria Math" panose="02040503050406030204" pitchFamily="18" charset="0"/>
                          </a:rPr>
                          <m:t>𝑂𝐴</m:t>
                        </m:r>
                      </m:e>
                    </m:acc>
                  </m:oMath>
                </a14:m>
                <a:r>
                  <a:rPr lang="id-ID" dirty="0"/>
                  <a:t> atau </a:t>
                </a:r>
                <a14:m>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𝑎</m:t>
                        </m:r>
                      </m:e>
                    </m:acc>
                  </m:oMath>
                </a14:m>
                <a:endParaRPr lang="id-ID" dirty="0"/>
              </a:p>
              <a:p>
                <a:endParaRPr lang="id-ID" dirty="0"/>
              </a:p>
            </p:txBody>
          </p:sp>
        </mc:Choice>
        <mc:Fallback xmlns="">
          <p:sp>
            <p:nvSpPr>
              <p:cNvPr id="15" name="Rectangle 14"/>
              <p:cNvSpPr>
                <a:spLocks noRot="1" noChangeAspect="1" noMove="1" noResize="1" noEditPoints="1" noAdjustHandles="1" noChangeArrowheads="1" noChangeShapeType="1" noTextEdit="1"/>
              </p:cNvSpPr>
              <p:nvPr/>
            </p:nvSpPr>
            <p:spPr>
              <a:xfrm>
                <a:off x="3178013" y="1626893"/>
                <a:ext cx="6435673" cy="923907"/>
              </a:xfrm>
              <a:prstGeom prst="rect">
                <a:avLst/>
              </a:prstGeom>
              <a:blipFill rotWithShape="0">
                <a:blip r:embed="rId3"/>
                <a:stretch>
                  <a:fillRect l="-758" t="-3974" r="-2746"/>
                </a:stretch>
              </a:blipFill>
            </p:spPr>
            <p:txBody>
              <a:bodyPr/>
              <a:lstStyle/>
              <a:p>
                <a:r>
                  <a:rPr lang="id-ID">
                    <a:noFill/>
                  </a:rPr>
                  <a:t> </a:t>
                </a:r>
              </a:p>
            </p:txBody>
          </p:sp>
        </mc:Fallback>
      </mc:AlternateContent>
      <p:sp>
        <p:nvSpPr>
          <p:cNvPr id="16" name="TextBox 15"/>
          <p:cNvSpPr txBox="1"/>
          <p:nvPr/>
        </p:nvSpPr>
        <p:spPr>
          <a:xfrm>
            <a:off x="995680" y="3361651"/>
            <a:ext cx="1249509" cy="276999"/>
          </a:xfrm>
          <a:prstGeom prst="rect">
            <a:avLst/>
          </a:prstGeom>
          <a:noFill/>
        </p:spPr>
        <p:txBody>
          <a:bodyPr wrap="none" lIns="0" tIns="0" rIns="0" bIns="0" rtlCol="0">
            <a:spAutoFit/>
          </a:bodyPr>
          <a:lstStyle/>
          <a:p>
            <a:r>
              <a:rPr lang="id-ID" b="1" dirty="0"/>
              <a:t>2. Vektor Nol</a:t>
            </a:r>
          </a:p>
        </p:txBody>
      </p:sp>
      <mc:AlternateContent xmlns:mc="http://schemas.openxmlformats.org/markup-compatibility/2006" xmlns:a14="http://schemas.microsoft.com/office/drawing/2010/main">
        <mc:Choice Requires="a14">
          <p:sp>
            <p:nvSpPr>
              <p:cNvPr id="17" name="TextBox 16"/>
              <p:cNvSpPr txBox="1"/>
              <p:nvPr/>
            </p:nvSpPr>
            <p:spPr>
              <a:xfrm>
                <a:off x="1183638" y="3658716"/>
                <a:ext cx="8126777" cy="830997"/>
              </a:xfrm>
              <a:prstGeom prst="rect">
                <a:avLst/>
              </a:prstGeom>
              <a:noFill/>
            </p:spPr>
            <p:txBody>
              <a:bodyPr wrap="none" lIns="0" tIns="0" rIns="0" bIns="0" rtlCol="0">
                <a:spAutoFit/>
              </a:bodyPr>
              <a:lstStyle/>
              <a:p>
                <a:r>
                  <a:rPr lang="id-ID" dirty="0"/>
                  <a:t>Sebuah vektor yang titik awal dan titik ujungnya sama (berimpit) disebut vektor nol. </a:t>
                </a:r>
              </a:p>
              <a:p>
                <a:r>
                  <a:rPr lang="id-ID" dirty="0"/>
                  <a:t>Contoh:</a:t>
                </a:r>
              </a:p>
              <a:p>
                <a:r>
                  <a:rPr lang="id-ID" dirty="0"/>
                  <a:t> </a:t>
                </a:r>
                <a14:m>
                  <m:oMath xmlns:m="http://schemas.openxmlformats.org/officeDocument/2006/math">
                    <m:acc>
                      <m:accPr>
                        <m:chr m:val="̅"/>
                        <m:ctrlPr>
                          <a:rPr lang="id-ID" i="1">
                            <a:latin typeface="Cambria Math" panose="02040503050406030204" pitchFamily="18" charset="0"/>
                          </a:rPr>
                        </m:ctrlPr>
                      </m:accPr>
                      <m:e>
                        <m:r>
                          <a:rPr lang="id-ID" b="0" i="1" smtClean="0">
                            <a:latin typeface="Cambria Math" panose="02040503050406030204" pitchFamily="18" charset="0"/>
                          </a:rPr>
                          <m:t>𝐴</m:t>
                        </m:r>
                        <m:r>
                          <a:rPr lang="id-ID" i="1">
                            <a:latin typeface="Cambria Math" panose="02040503050406030204" pitchFamily="18" charset="0"/>
                          </a:rPr>
                          <m:t>𝐴</m:t>
                        </m:r>
                      </m:e>
                    </m:acc>
                    <m:r>
                      <a:rPr lang="id-ID" b="0" i="1" smtClean="0">
                        <a:latin typeface="Cambria Math" panose="02040503050406030204" pitchFamily="18" charset="0"/>
                      </a:rPr>
                      <m:t>=</m:t>
                    </m:r>
                    <m:acc>
                      <m:accPr>
                        <m:chr m:val="̅"/>
                        <m:ctrlPr>
                          <a:rPr lang="id-ID" i="1">
                            <a:latin typeface="Cambria Math" panose="02040503050406030204" pitchFamily="18" charset="0"/>
                          </a:rPr>
                        </m:ctrlPr>
                      </m:accPr>
                      <m:e>
                        <m:r>
                          <a:rPr lang="id-ID" i="1">
                            <a:latin typeface="Cambria Math" panose="02040503050406030204" pitchFamily="18" charset="0"/>
                          </a:rPr>
                          <m:t>𝑂</m:t>
                        </m:r>
                      </m:e>
                    </m:acc>
                    <m:r>
                      <a:rPr lang="id-ID" b="0" i="1" smtClean="0">
                        <a:latin typeface="Cambria Math" panose="02040503050406030204" pitchFamily="18" charset="0"/>
                      </a:rPr>
                      <m:t>,</m:t>
                    </m:r>
                    <m:acc>
                      <m:accPr>
                        <m:chr m:val="̅"/>
                        <m:ctrlPr>
                          <a:rPr lang="id-ID" i="1">
                            <a:latin typeface="Cambria Math" panose="02040503050406030204" pitchFamily="18" charset="0"/>
                          </a:rPr>
                        </m:ctrlPr>
                      </m:accPr>
                      <m:e>
                        <m:r>
                          <a:rPr lang="id-ID" b="0" i="1" smtClean="0">
                            <a:latin typeface="Cambria Math" panose="02040503050406030204" pitchFamily="18" charset="0"/>
                          </a:rPr>
                          <m:t>𝐵𝐵</m:t>
                        </m:r>
                      </m:e>
                    </m:acc>
                    <m:r>
                      <a:rPr lang="id-ID" b="0" i="1" smtClean="0">
                        <a:latin typeface="Cambria Math" panose="02040503050406030204" pitchFamily="18" charset="0"/>
                      </a:rPr>
                      <m:t>=</m:t>
                    </m:r>
                    <m:acc>
                      <m:accPr>
                        <m:chr m:val="̅"/>
                        <m:ctrlPr>
                          <a:rPr lang="id-ID" i="1">
                            <a:latin typeface="Cambria Math" panose="02040503050406030204" pitchFamily="18" charset="0"/>
                          </a:rPr>
                        </m:ctrlPr>
                      </m:accPr>
                      <m:e>
                        <m:r>
                          <a:rPr lang="id-ID" i="1">
                            <a:latin typeface="Cambria Math" panose="02040503050406030204" pitchFamily="18" charset="0"/>
                          </a:rPr>
                          <m:t>𝑂</m:t>
                        </m:r>
                      </m:e>
                    </m:acc>
                  </m:oMath>
                </a14:m>
                <a:endParaRPr lang="id-ID" dirty="0"/>
              </a:p>
            </p:txBody>
          </p:sp>
        </mc:Choice>
        <mc:Fallback xmlns="">
          <p:sp>
            <p:nvSpPr>
              <p:cNvPr id="17" name="TextBox 16"/>
              <p:cNvSpPr txBox="1">
                <a:spLocks noRot="1" noChangeAspect="1" noMove="1" noResize="1" noEditPoints="1" noAdjustHandles="1" noChangeArrowheads="1" noChangeShapeType="1" noTextEdit="1"/>
              </p:cNvSpPr>
              <p:nvPr/>
            </p:nvSpPr>
            <p:spPr>
              <a:xfrm>
                <a:off x="1183638" y="3658716"/>
                <a:ext cx="8126777" cy="830997"/>
              </a:xfrm>
              <a:prstGeom prst="rect">
                <a:avLst/>
              </a:prstGeom>
              <a:blipFill rotWithShape="0">
                <a:blip r:embed="rId4"/>
                <a:stretch>
                  <a:fillRect l="-1725" t="-9489" r="-825" b="-2920"/>
                </a:stretch>
              </a:blipFill>
            </p:spPr>
            <p:txBody>
              <a:bodyPr/>
              <a:lstStyle/>
              <a:p>
                <a:r>
                  <a:rPr lang="id-ID">
                    <a:noFill/>
                  </a:rPr>
                  <a:t> </a:t>
                </a:r>
              </a:p>
            </p:txBody>
          </p:sp>
        </mc:Fallback>
      </mc:AlternateContent>
      <p:sp>
        <p:nvSpPr>
          <p:cNvPr id="18" name="TextBox 17"/>
          <p:cNvSpPr txBox="1"/>
          <p:nvPr/>
        </p:nvSpPr>
        <p:spPr>
          <a:xfrm>
            <a:off x="977246" y="4560641"/>
            <a:ext cx="1619802" cy="276999"/>
          </a:xfrm>
          <a:prstGeom prst="rect">
            <a:avLst/>
          </a:prstGeom>
          <a:noFill/>
        </p:spPr>
        <p:txBody>
          <a:bodyPr wrap="none" lIns="0" tIns="0" rIns="0" bIns="0" rtlCol="0">
            <a:spAutoFit/>
          </a:bodyPr>
          <a:lstStyle/>
          <a:p>
            <a:r>
              <a:rPr lang="id-ID" b="1" dirty="0"/>
              <a:t>3. Vektor Satuan</a:t>
            </a:r>
          </a:p>
        </p:txBody>
      </p:sp>
      <mc:AlternateContent xmlns:mc="http://schemas.openxmlformats.org/markup-compatibility/2006" xmlns:a14="http://schemas.microsoft.com/office/drawing/2010/main">
        <mc:Choice Requires="a14">
          <p:sp>
            <p:nvSpPr>
              <p:cNvPr id="23" name="TextBox 22"/>
              <p:cNvSpPr txBox="1"/>
              <p:nvPr/>
            </p:nvSpPr>
            <p:spPr>
              <a:xfrm>
                <a:off x="1095036" y="4899289"/>
                <a:ext cx="8969122" cy="1777153"/>
              </a:xfrm>
              <a:prstGeom prst="rect">
                <a:avLst/>
              </a:prstGeom>
              <a:noFill/>
            </p:spPr>
            <p:txBody>
              <a:bodyPr wrap="none" lIns="0" tIns="0" rIns="0" bIns="0" rtlCol="0">
                <a:spAutoFit/>
              </a:bodyPr>
              <a:lstStyle/>
              <a:p>
                <a:r>
                  <a:rPr lang="id-ID" dirty="0"/>
                  <a:t>Vektor satuan adalah suatu vektor yang panjangnya satu satuan dan dinotasikan sebagai </a:t>
                </a:r>
                <a14:m>
                  <m:oMath xmlns:m="http://schemas.openxmlformats.org/officeDocument/2006/math">
                    <m:r>
                      <a:rPr lang="id-ID" b="0" i="1" smtClean="0">
                        <a:latin typeface="Cambria Math" panose="02040503050406030204" pitchFamily="18" charset="0"/>
                      </a:rPr>
                      <m:t>𝑒</m:t>
                    </m:r>
                  </m:oMath>
                </a14:m>
                <a:r>
                  <a:rPr lang="id-ID" dirty="0"/>
                  <a:t>. </a:t>
                </a:r>
              </a:p>
              <a:p>
                <a:r>
                  <a:rPr lang="id-ID" dirty="0"/>
                  <a:t>Hal ini berarti </a:t>
                </a:r>
                <a14:m>
                  <m:oMath xmlns:m="http://schemas.openxmlformats.org/officeDocument/2006/math">
                    <m:d>
                      <m:dPr>
                        <m:begChr m:val="|"/>
                        <m:endChr m:val="|"/>
                        <m:ctrlPr>
                          <a:rPr lang="id-ID" b="0" i="1" smtClean="0">
                            <a:latin typeface="Cambria Math" panose="02040503050406030204" pitchFamily="18" charset="0"/>
                          </a:rPr>
                        </m:ctrlPr>
                      </m:dPr>
                      <m:e>
                        <m:r>
                          <a:rPr lang="id-ID" i="1">
                            <a:latin typeface="Cambria Math" panose="02040503050406030204" pitchFamily="18" charset="0"/>
                          </a:rPr>
                          <m:t>𝑒</m:t>
                        </m:r>
                      </m:e>
                    </m:d>
                    <m:r>
                      <a:rPr lang="id-ID" b="0" i="1" smtClean="0">
                        <a:latin typeface="Cambria Math" panose="02040503050406030204" pitchFamily="18" charset="0"/>
                      </a:rPr>
                      <m:t>=1</m:t>
                    </m:r>
                  </m:oMath>
                </a14:m>
                <a:r>
                  <a:rPr lang="id-ID" dirty="0"/>
                  <a:t>.  </a:t>
                </a:r>
              </a:p>
              <a:p>
                <a:r>
                  <a:rPr lang="id-ID" dirty="0"/>
                  <a:t>Vektor satuan dari vektor </a:t>
                </a:r>
                <a14:m>
                  <m:oMath xmlns:m="http://schemas.openxmlformats.org/officeDocument/2006/math">
                    <m:acc>
                      <m:accPr>
                        <m:chr m:val="̅"/>
                        <m:ctrlPr>
                          <a:rPr lang="id-ID" i="1">
                            <a:latin typeface="Cambria Math" panose="02040503050406030204" pitchFamily="18" charset="0"/>
                          </a:rPr>
                        </m:ctrlPr>
                      </m:accPr>
                      <m:e>
                        <m:r>
                          <a:rPr lang="id-ID" b="0" i="1" smtClean="0">
                            <a:latin typeface="Cambria Math" panose="02040503050406030204" pitchFamily="18" charset="0"/>
                          </a:rPr>
                          <m:t>𝑎</m:t>
                        </m:r>
                      </m:e>
                    </m:acc>
                    <m:r>
                      <a:rPr lang="id-ID" b="0" i="1" smtClean="0">
                        <a:latin typeface="Cambria Math" panose="02040503050406030204" pitchFamily="18" charset="0"/>
                      </a:rPr>
                      <m:t>=</m:t>
                    </m:r>
                    <m:d>
                      <m:dPr>
                        <m:ctrlPr>
                          <a:rPr lang="id-ID" b="0" i="1" smtClean="0">
                            <a:latin typeface="Cambria Math" panose="02040503050406030204" pitchFamily="18" charset="0"/>
                          </a:rPr>
                        </m:ctrlPr>
                      </m:dPr>
                      <m:e>
                        <m:eqArr>
                          <m:eqArrPr>
                            <m:ctrlPr>
                              <a:rPr lang="id-ID" b="0" i="1" smtClean="0">
                                <a:latin typeface="Cambria Math" panose="02040503050406030204" pitchFamily="18" charset="0"/>
                              </a:rPr>
                            </m:ctrlPr>
                          </m:eqArrPr>
                          <m:e>
                            <m:sSub>
                              <m:sSubPr>
                                <m:ctrlPr>
                                  <a:rPr lang="id-ID" b="0" i="1" smtClean="0">
                                    <a:latin typeface="Cambria Math" panose="02040503050406030204" pitchFamily="18" charset="0"/>
                                  </a:rPr>
                                </m:ctrlPr>
                              </m:sSubPr>
                              <m:e>
                                <m:r>
                                  <a:rPr lang="id-ID" b="0" i="1" smtClean="0">
                                    <a:latin typeface="Cambria Math" panose="02040503050406030204" pitchFamily="18" charset="0"/>
                                  </a:rPr>
                                  <m:t>𝑎</m:t>
                                </m:r>
                              </m:e>
                              <m:sub>
                                <m:r>
                                  <a:rPr lang="id-ID" b="0" i="1" smtClean="0">
                                    <a:latin typeface="Cambria Math" panose="02040503050406030204" pitchFamily="18" charset="0"/>
                                  </a:rPr>
                                  <m:t>1</m:t>
                                </m:r>
                              </m:sub>
                            </m:sSub>
                          </m:e>
                          <m:e>
                            <m:sSub>
                              <m:sSubPr>
                                <m:ctrlPr>
                                  <a:rPr lang="id-ID" i="1">
                                    <a:latin typeface="Cambria Math" panose="02040503050406030204" pitchFamily="18" charset="0"/>
                                  </a:rPr>
                                </m:ctrlPr>
                              </m:sSubPr>
                              <m:e>
                                <m:r>
                                  <a:rPr lang="id-ID" b="0" i="1" smtClean="0">
                                    <a:latin typeface="Cambria Math" panose="02040503050406030204" pitchFamily="18" charset="0"/>
                                  </a:rPr>
                                  <m:t>𝑎</m:t>
                                </m:r>
                              </m:e>
                              <m:sub>
                                <m:r>
                                  <a:rPr lang="id-ID" b="0" i="1" smtClean="0">
                                    <a:latin typeface="Cambria Math" panose="02040503050406030204" pitchFamily="18" charset="0"/>
                                  </a:rPr>
                                  <m:t>2</m:t>
                                </m:r>
                              </m:sub>
                            </m:sSub>
                          </m:e>
                        </m:eqArr>
                      </m:e>
                    </m:d>
                  </m:oMath>
                </a14:m>
                <a:r>
                  <a:rPr lang="id-ID" dirty="0"/>
                  <a:t> adalah</a:t>
                </a:r>
              </a:p>
              <a:p>
                <a:r>
                  <a:rPr lang="id-ID" dirty="0">
                    <a:solidFill>
                      <a:srgbClr val="C00000"/>
                    </a:solidFill>
                  </a:rPr>
                  <a:t> </a:t>
                </a:r>
                <a14:m>
                  <m:oMath xmlns:m="http://schemas.openxmlformats.org/officeDocument/2006/math">
                    <m:sSub>
                      <m:sSubPr>
                        <m:ctrlPr>
                          <a:rPr lang="id-ID" i="1" smtClean="0">
                            <a:solidFill>
                              <a:srgbClr val="C00000"/>
                            </a:solidFill>
                            <a:latin typeface="Cambria Math" panose="02040503050406030204" pitchFamily="18" charset="0"/>
                          </a:rPr>
                        </m:ctrlPr>
                      </m:sSubPr>
                      <m:e>
                        <m:r>
                          <a:rPr lang="id-ID" b="0" i="1" smtClean="0">
                            <a:solidFill>
                              <a:srgbClr val="C00000"/>
                            </a:solidFill>
                            <a:latin typeface="Cambria Math" panose="02040503050406030204" pitchFamily="18" charset="0"/>
                          </a:rPr>
                          <m:t>𝑒</m:t>
                        </m:r>
                      </m:e>
                      <m:sub>
                        <m:acc>
                          <m:accPr>
                            <m:chr m:val="̅"/>
                            <m:ctrlPr>
                              <a:rPr lang="id-ID" i="1">
                                <a:solidFill>
                                  <a:srgbClr val="C00000"/>
                                </a:solidFill>
                                <a:latin typeface="Cambria Math" panose="02040503050406030204" pitchFamily="18" charset="0"/>
                              </a:rPr>
                            </m:ctrlPr>
                          </m:accPr>
                          <m:e>
                            <m:r>
                              <a:rPr lang="id-ID" b="0" i="1" smtClean="0">
                                <a:solidFill>
                                  <a:srgbClr val="C00000"/>
                                </a:solidFill>
                                <a:latin typeface="Cambria Math" panose="02040503050406030204" pitchFamily="18" charset="0"/>
                              </a:rPr>
                              <m:t>𝑎</m:t>
                            </m:r>
                          </m:e>
                        </m:acc>
                      </m:sub>
                    </m:sSub>
                    <m:r>
                      <a:rPr lang="id-ID" b="0" i="1" smtClean="0">
                        <a:solidFill>
                          <a:srgbClr val="C00000"/>
                        </a:solidFill>
                        <a:latin typeface="Cambria Math" panose="02040503050406030204" pitchFamily="18" charset="0"/>
                      </a:rPr>
                      <m:t>=</m:t>
                    </m:r>
                    <m:f>
                      <m:fPr>
                        <m:ctrlPr>
                          <a:rPr lang="id-ID" b="0" i="1" smtClean="0">
                            <a:solidFill>
                              <a:srgbClr val="C00000"/>
                            </a:solidFill>
                            <a:latin typeface="Cambria Math" panose="02040503050406030204" pitchFamily="18" charset="0"/>
                          </a:rPr>
                        </m:ctrlPr>
                      </m:fPr>
                      <m:num>
                        <m:r>
                          <a:rPr lang="id-ID" b="0" i="1" smtClean="0">
                            <a:solidFill>
                              <a:srgbClr val="C00000"/>
                            </a:solidFill>
                            <a:latin typeface="Cambria Math" panose="02040503050406030204" pitchFamily="18" charset="0"/>
                          </a:rPr>
                          <m:t>1</m:t>
                        </m:r>
                      </m:num>
                      <m:den>
                        <m:r>
                          <a:rPr lang="id-ID" b="0" i="1" smtClean="0">
                            <a:solidFill>
                              <a:srgbClr val="C00000"/>
                            </a:solidFill>
                            <a:latin typeface="Cambria Math" panose="02040503050406030204" pitchFamily="18" charset="0"/>
                          </a:rPr>
                          <m:t>|</m:t>
                        </m:r>
                        <m:acc>
                          <m:accPr>
                            <m:chr m:val="̅"/>
                            <m:ctrlPr>
                              <a:rPr lang="id-ID" i="1">
                                <a:solidFill>
                                  <a:srgbClr val="C00000"/>
                                </a:solidFill>
                                <a:latin typeface="Cambria Math" panose="02040503050406030204" pitchFamily="18" charset="0"/>
                              </a:rPr>
                            </m:ctrlPr>
                          </m:accPr>
                          <m:e>
                            <m:r>
                              <a:rPr lang="id-ID" i="1">
                                <a:solidFill>
                                  <a:srgbClr val="C00000"/>
                                </a:solidFill>
                                <a:latin typeface="Cambria Math" panose="02040503050406030204" pitchFamily="18" charset="0"/>
                              </a:rPr>
                              <m:t>𝑎</m:t>
                            </m:r>
                          </m:e>
                        </m:acc>
                        <m:r>
                          <a:rPr lang="id-ID" b="0" i="1" smtClean="0">
                            <a:solidFill>
                              <a:srgbClr val="C00000"/>
                            </a:solidFill>
                            <a:latin typeface="Cambria Math" panose="02040503050406030204" pitchFamily="18" charset="0"/>
                          </a:rPr>
                          <m:t>|</m:t>
                        </m:r>
                      </m:den>
                    </m:f>
                    <m:r>
                      <a:rPr lang="id-ID" b="0" i="1" smtClean="0">
                        <a:solidFill>
                          <a:srgbClr val="C00000"/>
                        </a:solidFill>
                        <a:latin typeface="Cambria Math" panose="02040503050406030204" pitchFamily="18" charset="0"/>
                        <a:ea typeface="Cambria Math" panose="02040503050406030204" pitchFamily="18" charset="0"/>
                      </a:rPr>
                      <m:t>∙</m:t>
                    </m:r>
                    <m:acc>
                      <m:accPr>
                        <m:chr m:val="̅"/>
                        <m:ctrlPr>
                          <a:rPr lang="id-ID" i="1">
                            <a:solidFill>
                              <a:srgbClr val="C00000"/>
                            </a:solidFill>
                            <a:latin typeface="Cambria Math" panose="02040503050406030204" pitchFamily="18" charset="0"/>
                          </a:rPr>
                        </m:ctrlPr>
                      </m:accPr>
                      <m:e>
                        <m:r>
                          <a:rPr lang="id-ID" i="1">
                            <a:solidFill>
                              <a:srgbClr val="C00000"/>
                            </a:solidFill>
                            <a:latin typeface="Cambria Math" panose="02040503050406030204" pitchFamily="18" charset="0"/>
                          </a:rPr>
                          <m:t>𝑎</m:t>
                        </m:r>
                      </m:e>
                    </m:acc>
                  </m:oMath>
                </a14:m>
                <a:endParaRPr lang="id-ID" dirty="0">
                  <a:solidFill>
                    <a:srgbClr val="C00000"/>
                  </a:solidFill>
                </a:endParaRPr>
              </a:p>
              <a:p>
                <a:r>
                  <a:rPr lang="id-ID" dirty="0"/>
                  <a:t>Dimana: </a:t>
                </a:r>
                <a14:m>
                  <m:oMath xmlns:m="http://schemas.openxmlformats.org/officeDocument/2006/math">
                    <m:r>
                      <a:rPr lang="id-ID" i="1">
                        <a:latin typeface="Cambria Math" panose="02040503050406030204" pitchFamily="18" charset="0"/>
                      </a:rPr>
                      <m:t>|</m:t>
                    </m:r>
                    <m:acc>
                      <m:accPr>
                        <m:chr m:val="̅"/>
                        <m:ctrlPr>
                          <a:rPr lang="id-ID" i="1">
                            <a:latin typeface="Cambria Math" panose="02040503050406030204" pitchFamily="18" charset="0"/>
                          </a:rPr>
                        </m:ctrlPr>
                      </m:accPr>
                      <m:e>
                        <m:r>
                          <a:rPr lang="id-ID" i="1">
                            <a:latin typeface="Cambria Math" panose="02040503050406030204" pitchFamily="18" charset="0"/>
                          </a:rPr>
                          <m:t>𝑎</m:t>
                        </m:r>
                      </m:e>
                    </m:acc>
                    <m:r>
                      <a:rPr lang="id-ID" i="1">
                        <a:latin typeface="Cambria Math" panose="02040503050406030204" pitchFamily="18" charset="0"/>
                      </a:rPr>
                      <m:t>|</m:t>
                    </m:r>
                  </m:oMath>
                </a14:m>
                <a:r>
                  <a:rPr lang="id-ID" dirty="0"/>
                  <a:t> = panjang vektor </a:t>
                </a:r>
                <a14:m>
                  <m:oMath xmlns:m="http://schemas.openxmlformats.org/officeDocument/2006/math">
                    <m:acc>
                      <m:accPr>
                        <m:chr m:val="̅"/>
                        <m:ctrlPr>
                          <a:rPr lang="id-ID" i="1" smtClean="0">
                            <a:latin typeface="Cambria Math" panose="02040503050406030204" pitchFamily="18" charset="0"/>
                          </a:rPr>
                        </m:ctrlPr>
                      </m:accPr>
                      <m:e>
                        <m:r>
                          <a:rPr lang="id-ID" i="1">
                            <a:latin typeface="Cambria Math" panose="02040503050406030204" pitchFamily="18" charset="0"/>
                          </a:rPr>
                          <m:t>𝑎</m:t>
                        </m:r>
                      </m:e>
                    </m:acc>
                  </m:oMath>
                </a14:m>
                <a:r>
                  <a:rPr lang="id-ID" dirty="0"/>
                  <a:t> , </a:t>
                </a:r>
                <a14:m>
                  <m:oMath xmlns:m="http://schemas.openxmlformats.org/officeDocument/2006/math">
                    <m:d>
                      <m:dPr>
                        <m:begChr m:val="|"/>
                        <m:endChr m:val="|"/>
                        <m:ctrlPr>
                          <a:rPr lang="id-ID" i="1">
                            <a:latin typeface="Cambria Math" panose="02040503050406030204" pitchFamily="18" charset="0"/>
                          </a:rPr>
                        </m:ctrlPr>
                      </m:dPr>
                      <m:e>
                        <m:acc>
                          <m:accPr>
                            <m:chr m:val="̅"/>
                            <m:ctrlPr>
                              <a:rPr lang="id-ID" i="1">
                                <a:latin typeface="Cambria Math" panose="02040503050406030204" pitchFamily="18" charset="0"/>
                              </a:rPr>
                            </m:ctrlPr>
                          </m:accPr>
                          <m:e>
                            <m:r>
                              <a:rPr lang="id-ID" i="1">
                                <a:latin typeface="Cambria Math" panose="02040503050406030204" pitchFamily="18" charset="0"/>
                              </a:rPr>
                              <m:t>𝑎</m:t>
                            </m:r>
                          </m:e>
                        </m:acc>
                      </m:e>
                    </m:d>
                    <m:r>
                      <a:rPr lang="id-ID" b="0" i="1" smtClean="0">
                        <a:latin typeface="Cambria Math" panose="02040503050406030204" pitchFamily="18" charset="0"/>
                      </a:rPr>
                      <m:t>=</m:t>
                    </m:r>
                    <m:rad>
                      <m:radPr>
                        <m:degHide m:val="on"/>
                        <m:ctrlPr>
                          <a:rPr lang="id-ID" b="0" i="1" smtClean="0">
                            <a:latin typeface="Cambria Math" panose="02040503050406030204" pitchFamily="18" charset="0"/>
                          </a:rPr>
                        </m:ctrlPr>
                      </m:radPr>
                      <m:deg/>
                      <m:e>
                        <m:sSup>
                          <m:sSupPr>
                            <m:ctrlPr>
                              <a:rPr lang="id-ID" b="0" i="1" smtClean="0">
                                <a:latin typeface="Cambria Math" panose="02040503050406030204" pitchFamily="18" charset="0"/>
                              </a:rPr>
                            </m:ctrlPr>
                          </m:sSupPr>
                          <m:e>
                            <m:r>
                              <a:rPr lang="id-ID" b="0" i="1" smtClean="0">
                                <a:latin typeface="Cambria Math" panose="02040503050406030204" pitchFamily="18" charset="0"/>
                              </a:rPr>
                              <m:t>(</m:t>
                            </m:r>
                            <m:sSub>
                              <m:sSubPr>
                                <m:ctrlPr>
                                  <a:rPr lang="id-ID" b="0" i="1" smtClean="0">
                                    <a:latin typeface="Cambria Math" panose="02040503050406030204" pitchFamily="18" charset="0"/>
                                  </a:rPr>
                                </m:ctrlPr>
                              </m:sSubPr>
                              <m:e>
                                <m:r>
                                  <a:rPr lang="id-ID" b="0" i="1" smtClean="0">
                                    <a:latin typeface="Cambria Math" panose="02040503050406030204" pitchFamily="18" charset="0"/>
                                  </a:rPr>
                                  <m:t>𝑎</m:t>
                                </m:r>
                              </m:e>
                              <m:sub>
                                <m:r>
                                  <a:rPr lang="id-ID" b="0" i="1" smtClean="0">
                                    <a:latin typeface="Cambria Math" panose="02040503050406030204" pitchFamily="18" charset="0"/>
                                  </a:rPr>
                                  <m:t>1</m:t>
                                </m:r>
                              </m:sub>
                            </m:sSub>
                            <m:r>
                              <a:rPr lang="id-ID" b="0" i="1" smtClean="0">
                                <a:latin typeface="Cambria Math" panose="02040503050406030204" pitchFamily="18" charset="0"/>
                              </a:rPr>
                              <m:t>)</m:t>
                            </m:r>
                          </m:e>
                          <m:sup>
                            <m:r>
                              <a:rPr lang="id-ID" b="0" i="1" smtClean="0">
                                <a:latin typeface="Cambria Math" panose="02040503050406030204" pitchFamily="18" charset="0"/>
                              </a:rPr>
                              <m:t>2</m:t>
                            </m:r>
                          </m:sup>
                        </m:sSup>
                        <m:r>
                          <a:rPr lang="id-ID" b="0" i="1" smtClean="0">
                            <a:latin typeface="Cambria Math" panose="02040503050406030204" pitchFamily="18" charset="0"/>
                          </a:rPr>
                          <m:t>+</m:t>
                        </m:r>
                        <m:sSup>
                          <m:sSupPr>
                            <m:ctrlPr>
                              <a:rPr lang="id-ID" i="1">
                                <a:latin typeface="Cambria Math" panose="02040503050406030204" pitchFamily="18" charset="0"/>
                              </a:rPr>
                            </m:ctrlPr>
                          </m:sSupPr>
                          <m:e>
                            <m:r>
                              <a:rPr lang="id-ID" i="1">
                                <a:latin typeface="Cambria Math" panose="02040503050406030204" pitchFamily="18" charset="0"/>
                              </a:rPr>
                              <m:t>(</m:t>
                            </m:r>
                            <m:sSub>
                              <m:sSubPr>
                                <m:ctrlPr>
                                  <a:rPr lang="id-ID" i="1" smtClean="0">
                                    <a:latin typeface="Cambria Math" panose="02040503050406030204" pitchFamily="18" charset="0"/>
                                  </a:rPr>
                                </m:ctrlPr>
                              </m:sSubPr>
                              <m:e>
                                <m:r>
                                  <a:rPr lang="id-ID" i="1">
                                    <a:latin typeface="Cambria Math" panose="02040503050406030204" pitchFamily="18" charset="0"/>
                                  </a:rPr>
                                  <m:t>𝑎</m:t>
                                </m:r>
                              </m:e>
                              <m:sub>
                                <m:r>
                                  <a:rPr lang="id-ID" b="0" i="1" smtClean="0">
                                    <a:latin typeface="Cambria Math" panose="02040503050406030204" pitchFamily="18" charset="0"/>
                                  </a:rPr>
                                  <m:t>2</m:t>
                                </m:r>
                              </m:sub>
                            </m:sSub>
                            <m:r>
                              <a:rPr lang="id-ID" i="1">
                                <a:latin typeface="Cambria Math" panose="02040503050406030204" pitchFamily="18" charset="0"/>
                              </a:rPr>
                              <m:t>)</m:t>
                            </m:r>
                          </m:e>
                          <m:sup>
                            <m:r>
                              <a:rPr lang="id-ID" i="1">
                                <a:latin typeface="Cambria Math" panose="02040503050406030204" pitchFamily="18" charset="0"/>
                              </a:rPr>
                              <m:t>2</m:t>
                            </m:r>
                          </m:sup>
                        </m:sSup>
                      </m:e>
                    </m:rad>
                  </m:oMath>
                </a14:m>
                <a:endParaRPr lang="id-ID" dirty="0"/>
              </a:p>
            </p:txBody>
          </p:sp>
        </mc:Choice>
        <mc:Fallback xmlns="">
          <p:sp>
            <p:nvSpPr>
              <p:cNvPr id="23" name="TextBox 22"/>
              <p:cNvSpPr txBox="1">
                <a:spLocks noRot="1" noChangeAspect="1" noMove="1" noResize="1" noEditPoints="1" noAdjustHandles="1" noChangeArrowheads="1" noChangeShapeType="1" noTextEdit="1"/>
              </p:cNvSpPr>
              <p:nvPr/>
            </p:nvSpPr>
            <p:spPr>
              <a:xfrm>
                <a:off x="1095036" y="4899289"/>
                <a:ext cx="8969122" cy="1777153"/>
              </a:xfrm>
              <a:prstGeom prst="rect">
                <a:avLst/>
              </a:prstGeom>
              <a:blipFill rotWithShape="0">
                <a:blip r:embed="rId5"/>
                <a:stretch>
                  <a:fillRect l="-1632" t="-4467" r="-612" b="-6529"/>
                </a:stretch>
              </a:blipFill>
            </p:spPr>
            <p:txBody>
              <a:bodyPr/>
              <a:lstStyle/>
              <a:p>
                <a:r>
                  <a:rPr lang="id-ID">
                    <a:noFill/>
                  </a:rPr>
                  <a:t> </a:t>
                </a:r>
              </a:p>
            </p:txBody>
          </p:sp>
        </mc:Fallback>
      </mc:AlternateContent>
    </p:spTree>
    <p:extLst>
      <p:ext uri="{BB962C8B-B14F-4D97-AF65-F5344CB8AC3E}">
        <p14:creationId xmlns:p14="http://schemas.microsoft.com/office/powerpoint/2010/main" val="317243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down)">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animEffect transition="in" filter="wipe(down)">
                                      <p:cBhvr>
                                        <p:cTn id="47" dur="500"/>
                                        <p:tgtEl>
                                          <p:spTgt spid="1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5">
                                            <p:txEl>
                                              <p:pRg st="1" end="1"/>
                                            </p:txEl>
                                          </p:spTgt>
                                        </p:tgtEl>
                                        <p:attrNameLst>
                                          <p:attrName>style.visibility</p:attrName>
                                        </p:attrNameLst>
                                      </p:cBhvr>
                                      <p:to>
                                        <p:strVal val="visible"/>
                                      </p:to>
                                    </p:set>
                                    <p:animEffect transition="in" filter="wipe(down)">
                                      <p:cBhvr>
                                        <p:cTn id="52" dur="500"/>
                                        <p:tgtEl>
                                          <p:spTgt spid="1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7">
                                            <p:txEl>
                                              <p:pRg st="0" end="0"/>
                                            </p:txEl>
                                          </p:spTgt>
                                        </p:tgtEl>
                                        <p:attrNameLst>
                                          <p:attrName>style.visibility</p:attrName>
                                        </p:attrNameLst>
                                      </p:cBhvr>
                                      <p:to>
                                        <p:strVal val="visible"/>
                                      </p:to>
                                    </p:set>
                                    <p:animEffect transition="in" filter="wipe(down)">
                                      <p:cBhvr>
                                        <p:cTn id="62" dur="500"/>
                                        <p:tgtEl>
                                          <p:spTgt spid="1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7">
                                            <p:txEl>
                                              <p:pRg st="1" end="1"/>
                                            </p:txEl>
                                          </p:spTgt>
                                        </p:tgtEl>
                                        <p:attrNameLst>
                                          <p:attrName>style.visibility</p:attrName>
                                        </p:attrNameLst>
                                      </p:cBhvr>
                                      <p:to>
                                        <p:strVal val="visible"/>
                                      </p:to>
                                    </p:set>
                                    <p:animEffect transition="in" filter="wipe(down)">
                                      <p:cBhvr>
                                        <p:cTn id="67" dur="500"/>
                                        <p:tgtEl>
                                          <p:spTgt spid="17">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7">
                                            <p:txEl>
                                              <p:pRg st="2" end="2"/>
                                            </p:txEl>
                                          </p:spTgt>
                                        </p:tgtEl>
                                        <p:attrNameLst>
                                          <p:attrName>style.visibility</p:attrName>
                                        </p:attrNameLst>
                                      </p:cBhvr>
                                      <p:to>
                                        <p:strVal val="visible"/>
                                      </p:to>
                                    </p:set>
                                    <p:animEffect transition="in" filter="wipe(down)">
                                      <p:cBhvr>
                                        <p:cTn id="72" dur="500"/>
                                        <p:tgtEl>
                                          <p:spTgt spid="17">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23">
                                            <p:txEl>
                                              <p:pRg st="0" end="0"/>
                                            </p:txEl>
                                          </p:spTgt>
                                        </p:tgtEl>
                                        <p:attrNameLst>
                                          <p:attrName>style.visibility</p:attrName>
                                        </p:attrNameLst>
                                      </p:cBhvr>
                                      <p:to>
                                        <p:strVal val="visible"/>
                                      </p:to>
                                    </p:set>
                                    <p:animEffect transition="in" filter="wipe(down)">
                                      <p:cBhvr>
                                        <p:cTn id="82" dur="500"/>
                                        <p:tgtEl>
                                          <p:spTgt spid="23">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3">
                                            <p:txEl>
                                              <p:pRg st="1" end="1"/>
                                            </p:txEl>
                                          </p:spTgt>
                                        </p:tgtEl>
                                        <p:attrNameLst>
                                          <p:attrName>style.visibility</p:attrName>
                                        </p:attrNameLst>
                                      </p:cBhvr>
                                      <p:to>
                                        <p:strVal val="visible"/>
                                      </p:to>
                                    </p:set>
                                    <p:animEffect transition="in" filter="wipe(down)">
                                      <p:cBhvr>
                                        <p:cTn id="87" dur="500"/>
                                        <p:tgtEl>
                                          <p:spTgt spid="23">
                                            <p:txEl>
                                              <p:pRg st="1" end="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23">
                                            <p:txEl>
                                              <p:pRg st="2" end="2"/>
                                            </p:txEl>
                                          </p:spTgt>
                                        </p:tgtEl>
                                        <p:attrNameLst>
                                          <p:attrName>style.visibility</p:attrName>
                                        </p:attrNameLst>
                                      </p:cBhvr>
                                      <p:to>
                                        <p:strVal val="visible"/>
                                      </p:to>
                                    </p:set>
                                    <p:animEffect transition="in" filter="wipe(down)">
                                      <p:cBhvr>
                                        <p:cTn id="92" dur="500"/>
                                        <p:tgtEl>
                                          <p:spTgt spid="23">
                                            <p:txEl>
                                              <p:pRg st="2" end="2"/>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23">
                                            <p:txEl>
                                              <p:pRg st="3" end="3"/>
                                            </p:txEl>
                                          </p:spTgt>
                                        </p:tgtEl>
                                        <p:attrNameLst>
                                          <p:attrName>style.visibility</p:attrName>
                                        </p:attrNameLst>
                                      </p:cBhvr>
                                      <p:to>
                                        <p:strVal val="visible"/>
                                      </p:to>
                                    </p:set>
                                    <p:animEffect transition="in" filter="wipe(down)">
                                      <p:cBhvr>
                                        <p:cTn id="97" dur="500"/>
                                        <p:tgtEl>
                                          <p:spTgt spid="23">
                                            <p:txEl>
                                              <p:pRg st="3" end="3"/>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23">
                                            <p:txEl>
                                              <p:pRg st="4" end="4"/>
                                            </p:txEl>
                                          </p:spTgt>
                                        </p:tgtEl>
                                        <p:attrNameLst>
                                          <p:attrName>style.visibility</p:attrName>
                                        </p:attrNameLst>
                                      </p:cBhvr>
                                      <p:to>
                                        <p:strVal val="visible"/>
                                      </p:to>
                                    </p:set>
                                    <p:animEffect transition="in" filter="wipe(down)">
                                      <p:cBhvr>
                                        <p:cTn id="102" dur="500"/>
                                        <p:tgtEl>
                                          <p:spTgt spid="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0" grpId="0"/>
      <p:bldP spid="13" grpId="0"/>
      <p:bldP spid="14" grpId="0"/>
      <p:bldP spid="15" grpId="0" build="p"/>
      <p:bldP spid="16" grpId="0"/>
      <p:bldP spid="17" grpId="0" build="p"/>
      <p:bldP spid="18" grpId="0"/>
      <p:bldP spid="23" grpId="0" build="p"/>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942</TotalTime>
  <Words>516</Words>
  <Application>Microsoft Office PowerPoint</Application>
  <PresentationFormat>Widescreen</PresentationFormat>
  <Paragraphs>52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Brush Script MT</vt:lpstr>
      <vt:lpstr>Cambria Math</vt:lpstr>
      <vt:lpstr>Franklin Gothic Book</vt:lpstr>
      <vt:lpstr>Crop</vt:lpstr>
      <vt:lpstr>Bab 3 vektor</vt:lpstr>
      <vt:lpstr>A. Pengertian, Notasi, dan Jenis Vektor</vt:lpstr>
      <vt:lpstr>2. Notasi/Penulisan Vektor</vt:lpstr>
      <vt:lpstr>PowerPoint Presentation</vt:lpstr>
      <vt:lpstr>3. Jenis-jenis Vektor</vt:lpstr>
      <vt:lpstr>PowerPoint Presentation</vt:lpstr>
      <vt:lpstr>PowerPoint Presentation</vt:lpstr>
      <vt:lpstr>PowerPoint Presentation</vt:lpstr>
      <vt:lpstr>PowerPoint Presentation</vt:lpstr>
      <vt:lpstr>PowerPoint Presentation</vt:lpstr>
      <vt:lpstr>PowerPoint Presentation</vt:lpstr>
      <vt:lpstr>Kesamaan Dua Vektor</vt:lpstr>
      <vt:lpstr>PowerPoint Presentation</vt:lpstr>
      <vt:lpstr>PowerPoint Presentation</vt:lpstr>
      <vt:lpstr>PowerPoint Presentation</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Win10</dc:creator>
  <cp:lastModifiedBy>User</cp:lastModifiedBy>
  <cp:revision>29</cp:revision>
  <dcterms:created xsi:type="dcterms:W3CDTF">2020-12-31T04:23:02Z</dcterms:created>
  <dcterms:modified xsi:type="dcterms:W3CDTF">2021-09-25T09:40:01Z</dcterms:modified>
</cp:coreProperties>
</file>