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0" r:id="rId4"/>
    <p:sldId id="258" r:id="rId5"/>
    <p:sldId id="271" r:id="rId6"/>
    <p:sldId id="272" r:id="rId7"/>
    <p:sldId id="273" r:id="rId8"/>
    <p:sldId id="274" r:id="rId9"/>
    <p:sldId id="259" r:id="rId10"/>
    <p:sldId id="260" r:id="rId11"/>
    <p:sldId id="269" r:id="rId12"/>
    <p:sldId id="263" r:id="rId13"/>
    <p:sldId id="265" r:id="rId14"/>
    <p:sldId id="266" r:id="rId15"/>
    <p:sldId id="267"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0" d="100"/>
          <a:sy n="60" d="100"/>
        </p:scale>
        <p:origin x="8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9/25/2021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9/25/2021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9/25/2021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9/25/2021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9/25/2021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40.png"/><Relationship Id="rId1" Type="http://schemas.openxmlformats.org/officeDocument/2006/relationships/slideLayout" Target="../slideLayouts/slideLayout7.xml"/><Relationship Id="rId4" Type="http://schemas.openxmlformats.org/officeDocument/2006/relationships/image" Target="../media/image160.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6.xml"/><Relationship Id="rId6" Type="http://schemas.openxmlformats.org/officeDocument/2006/relationships/image" Target="../media/image230.png"/><Relationship Id="rId5" Type="http://schemas.openxmlformats.org/officeDocument/2006/relationships/image" Target="../media/image220.png"/><Relationship Id="rId4" Type="http://schemas.openxmlformats.org/officeDocument/2006/relationships/image" Target="../media/image210.png"/></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image" Target="../media/image70.png"/><Relationship Id="rId1" Type="http://schemas.openxmlformats.org/officeDocument/2006/relationships/slideLayout" Target="../slideLayouts/slideLayout7.xml"/><Relationship Id="rId5" Type="http://schemas.openxmlformats.org/officeDocument/2006/relationships/image" Target="../media/image130.png"/><Relationship Id="rId4" Type="http://schemas.openxmlformats.org/officeDocument/2006/relationships/image" Target="../media/image9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Bab 3</a:t>
            </a:r>
            <a:br>
              <a:rPr lang="id-ID" dirty="0"/>
            </a:br>
            <a:r>
              <a:rPr lang="id-ID" dirty="0"/>
              <a:t>vektor</a:t>
            </a:r>
          </a:p>
        </p:txBody>
      </p:sp>
      <p:sp>
        <p:nvSpPr>
          <p:cNvPr id="3" name="Subtitle 2"/>
          <p:cNvSpPr>
            <a:spLocks noGrp="1"/>
          </p:cNvSpPr>
          <p:nvPr>
            <p:ph type="subTitle" idx="1"/>
          </p:nvPr>
        </p:nvSpPr>
        <p:spPr/>
        <p:txBody>
          <a:bodyPr>
            <a:normAutofit fontScale="92500" lnSpcReduction="10000"/>
          </a:bodyPr>
          <a:lstStyle/>
          <a:p>
            <a:r>
              <a:rPr lang="id-ID"/>
              <a:t>MATEMATIKA </a:t>
            </a:r>
            <a:r>
              <a:rPr lang="en-US"/>
              <a:t>WAJIB</a:t>
            </a:r>
            <a:endParaRPr lang="id-ID" dirty="0"/>
          </a:p>
          <a:p>
            <a:r>
              <a:rPr lang="id-ID"/>
              <a:t>KELAS X</a:t>
            </a:r>
            <a:endParaRPr lang="id-ID" dirty="0"/>
          </a:p>
          <a:p>
            <a:r>
              <a:rPr lang="id-ID"/>
              <a:t>SMA </a:t>
            </a:r>
            <a:r>
              <a:rPr lang="en-US"/>
              <a:t>HARAPAN MANDIRI</a:t>
            </a:r>
            <a:r>
              <a:rPr lang="id-ID"/>
              <a:t> </a:t>
            </a:r>
            <a:r>
              <a:rPr lang="id-ID" dirty="0"/>
              <a:t>MEDAN</a:t>
            </a:r>
          </a:p>
        </p:txBody>
      </p:sp>
    </p:spTree>
    <p:extLst>
      <p:ext uri="{BB962C8B-B14F-4D97-AF65-F5344CB8AC3E}">
        <p14:creationId xmlns:p14="http://schemas.microsoft.com/office/powerpoint/2010/main" val="206859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Effect transition="in" filter="wipe(down)">
                                      <p:cBhvr>
                                        <p:cTn id="61" dur="580">
                                          <p:stCondLst>
                                            <p:cond delay="0"/>
                                          </p:stCondLst>
                                        </p:cTn>
                                        <p:tgtEl>
                                          <p:spTgt spid="3">
                                            <p:txEl>
                                              <p:pRg st="2" end="2"/>
                                            </p:txEl>
                                          </p:spTgt>
                                        </p:tgtEl>
                                      </p:cBhvr>
                                    </p:animEffect>
                                    <p:anim calcmode="lin" valueType="num">
                                      <p:cBhvr>
                                        <p:cTn id="6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2" end="2"/>
                                            </p:txEl>
                                          </p:spTgt>
                                        </p:tgtEl>
                                      </p:cBhvr>
                                      <p:to x="100000" y="60000"/>
                                    </p:animScale>
                                    <p:animScale>
                                      <p:cBhvr>
                                        <p:cTn id="68" dur="166" decel="50000">
                                          <p:stCondLst>
                                            <p:cond delay="676"/>
                                          </p:stCondLst>
                                        </p:cTn>
                                        <p:tgtEl>
                                          <p:spTgt spid="3">
                                            <p:txEl>
                                              <p:pRg st="2" end="2"/>
                                            </p:txEl>
                                          </p:spTgt>
                                        </p:tgtEl>
                                      </p:cBhvr>
                                      <p:to x="100000" y="100000"/>
                                    </p:animScale>
                                    <p:animScale>
                                      <p:cBhvr>
                                        <p:cTn id="69" dur="26">
                                          <p:stCondLst>
                                            <p:cond delay="1312"/>
                                          </p:stCondLst>
                                        </p:cTn>
                                        <p:tgtEl>
                                          <p:spTgt spid="3">
                                            <p:txEl>
                                              <p:pRg st="2" end="2"/>
                                            </p:txEl>
                                          </p:spTgt>
                                        </p:tgtEl>
                                      </p:cBhvr>
                                      <p:to x="100000" y="80000"/>
                                    </p:animScale>
                                    <p:animScale>
                                      <p:cBhvr>
                                        <p:cTn id="70" dur="166" decel="50000">
                                          <p:stCondLst>
                                            <p:cond delay="1338"/>
                                          </p:stCondLst>
                                        </p:cTn>
                                        <p:tgtEl>
                                          <p:spTgt spid="3">
                                            <p:txEl>
                                              <p:pRg st="2" end="2"/>
                                            </p:txEl>
                                          </p:spTgt>
                                        </p:tgtEl>
                                      </p:cBhvr>
                                      <p:to x="100000" y="100000"/>
                                    </p:animScale>
                                    <p:animScale>
                                      <p:cBhvr>
                                        <p:cTn id="71" dur="26">
                                          <p:stCondLst>
                                            <p:cond delay="1642"/>
                                          </p:stCondLst>
                                        </p:cTn>
                                        <p:tgtEl>
                                          <p:spTgt spid="3">
                                            <p:txEl>
                                              <p:pRg st="2" end="2"/>
                                            </p:txEl>
                                          </p:spTgt>
                                        </p:tgtEl>
                                      </p:cBhvr>
                                      <p:to x="100000" y="90000"/>
                                    </p:animScale>
                                    <p:animScale>
                                      <p:cBhvr>
                                        <p:cTn id="72" dur="166" decel="50000">
                                          <p:stCondLst>
                                            <p:cond delay="1668"/>
                                          </p:stCondLst>
                                        </p:cTn>
                                        <p:tgtEl>
                                          <p:spTgt spid="3">
                                            <p:txEl>
                                              <p:pRg st="2" end="2"/>
                                            </p:txEl>
                                          </p:spTgt>
                                        </p:tgtEl>
                                      </p:cBhvr>
                                      <p:to x="100000" y="100000"/>
                                    </p:animScale>
                                    <p:animScale>
                                      <p:cBhvr>
                                        <p:cTn id="73" dur="26">
                                          <p:stCondLst>
                                            <p:cond delay="1808"/>
                                          </p:stCondLst>
                                        </p:cTn>
                                        <p:tgtEl>
                                          <p:spTgt spid="3">
                                            <p:txEl>
                                              <p:pRg st="2" end="2"/>
                                            </p:txEl>
                                          </p:spTgt>
                                        </p:tgtEl>
                                      </p:cBhvr>
                                      <p:to x="100000" y="95000"/>
                                    </p:animScale>
                                    <p:animScale>
                                      <p:cBhvr>
                                        <p:cTn id="74"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451023" y="826280"/>
                <a:ext cx="9199808" cy="1938544"/>
              </a:xfrm>
              <a:prstGeom prst="rect">
                <a:avLst/>
              </a:prstGeom>
            </p:spPr>
            <p:txBody>
              <a:bodyPr wrap="square">
                <a:spAutoFit/>
              </a:bodyPr>
              <a:lstStyle/>
              <a:p>
                <a:r>
                  <a:rPr lang="id-ID" b="1" i="1" dirty="0"/>
                  <a:t>Secara aljabar </a:t>
                </a:r>
                <a:r>
                  <a:rPr lang="id-ID" dirty="0"/>
                  <a:t>sebuah vektor dapat dinyatakan dengan salah satu cara, sebagai berikut : </a:t>
                </a:r>
              </a:p>
              <a:p>
                <a:pPr marL="342900" indent="-342900">
                  <a:buAutoNum type="arabicPeriod"/>
                </a:pPr>
                <a:r>
                  <a:rPr lang="id-ID" b="1" dirty="0"/>
                  <a:t>Vektor kolom</a:t>
                </a:r>
              </a:p>
              <a:p>
                <a:r>
                  <a:rPr lang="id-ID" dirty="0"/>
                  <a:t>      vektor kolom adalah </a:t>
                </a:r>
                <a:r>
                  <a:rPr lang="fi-FI" dirty="0"/>
                  <a:t>jika hanya memiliki satu kolom</a:t>
                </a:r>
                <a:r>
                  <a:rPr lang="id-ID" dirty="0"/>
                  <a:t>, misalnya </a:t>
                </a:r>
                <a14:m>
                  <m:oMath xmlns:m="http://schemas.openxmlformats.org/officeDocument/2006/math">
                    <m:acc>
                      <m:accPr>
                        <m:chr m:val="̅"/>
                        <m:ctrlPr>
                          <a:rPr lang="id-ID" i="1">
                            <a:latin typeface="Cambria Math" panose="02040503050406030204" pitchFamily="18" charset="0"/>
                          </a:rPr>
                        </m:ctrlPr>
                      </m:accPr>
                      <m:e>
                        <m:r>
                          <a:rPr lang="id-ID" i="1">
                            <a:latin typeface="Cambria Math" panose="02040503050406030204" pitchFamily="18" charset="0"/>
                          </a:rPr>
                          <m:t>𝑎</m:t>
                        </m:r>
                      </m:e>
                    </m:acc>
                    <m:r>
                      <a:rPr lang="id-ID" i="1">
                        <a:latin typeface="Cambria Math" panose="02040503050406030204" pitchFamily="18" charset="0"/>
                      </a:rPr>
                      <m:t>=</m:t>
                    </m:r>
                    <m:d>
                      <m:dPr>
                        <m:ctrlPr>
                          <a:rPr lang="id-ID" i="1">
                            <a:latin typeface="Cambria Math" panose="02040503050406030204" pitchFamily="18" charset="0"/>
                          </a:rPr>
                        </m:ctrlPr>
                      </m:dPr>
                      <m:e>
                        <m:eqArr>
                          <m:eqArrPr>
                            <m:ctrlPr>
                              <a:rPr lang="id-ID" i="1">
                                <a:latin typeface="Cambria Math" panose="02040503050406030204" pitchFamily="18" charset="0"/>
                              </a:rPr>
                            </m:ctrlPr>
                          </m:eqArrPr>
                          <m:e>
                            <m:sSub>
                              <m:sSubPr>
                                <m:ctrlPr>
                                  <a:rPr lang="id-ID" i="1">
                                    <a:latin typeface="Cambria Math" panose="02040503050406030204" pitchFamily="18" charset="0"/>
                                  </a:rPr>
                                </m:ctrlPr>
                              </m:sSubPr>
                              <m:e>
                                <m:r>
                                  <a:rPr lang="id-ID" i="1">
                                    <a:latin typeface="Cambria Math" panose="02040503050406030204" pitchFamily="18" charset="0"/>
                                  </a:rPr>
                                  <m:t>𝑎</m:t>
                                </m:r>
                              </m:e>
                              <m:sub>
                                <m:r>
                                  <a:rPr lang="id-ID" i="1">
                                    <a:latin typeface="Cambria Math" panose="02040503050406030204" pitchFamily="18" charset="0"/>
                                  </a:rPr>
                                  <m:t>1</m:t>
                                </m:r>
                              </m:sub>
                            </m:sSub>
                          </m:e>
                          <m:e>
                            <m:sSub>
                              <m:sSubPr>
                                <m:ctrlPr>
                                  <a:rPr lang="id-ID" i="1">
                                    <a:latin typeface="Cambria Math" panose="02040503050406030204" pitchFamily="18" charset="0"/>
                                  </a:rPr>
                                </m:ctrlPr>
                              </m:sSubPr>
                              <m:e>
                                <m:r>
                                  <a:rPr lang="id-ID" i="1">
                                    <a:latin typeface="Cambria Math" panose="02040503050406030204" pitchFamily="18" charset="0"/>
                                  </a:rPr>
                                  <m:t>𝑎</m:t>
                                </m:r>
                              </m:e>
                              <m:sub>
                                <m:r>
                                  <a:rPr lang="id-ID" i="1">
                                    <a:latin typeface="Cambria Math" panose="02040503050406030204" pitchFamily="18" charset="0"/>
                                  </a:rPr>
                                  <m:t>2</m:t>
                                </m:r>
                              </m:sub>
                            </m:sSub>
                          </m:e>
                        </m:eqArr>
                      </m:e>
                    </m:d>
                  </m:oMath>
                </a14:m>
                <a:endParaRPr lang="id-ID" dirty="0"/>
              </a:p>
              <a:p>
                <a:pPr marL="342900" indent="-342900">
                  <a:buAutoNum type="arabicPeriod" startAt="2"/>
                </a:pPr>
                <a:r>
                  <a:rPr lang="id-ID" b="1" dirty="0"/>
                  <a:t>Vektor baris</a:t>
                </a:r>
              </a:p>
              <a:p>
                <a:r>
                  <a:rPr lang="id-ID" dirty="0"/>
                  <a:t>      vektor baris adalah </a:t>
                </a:r>
                <a:r>
                  <a:rPr lang="fi-FI" dirty="0"/>
                  <a:t>jika hanya memiliki satu </a:t>
                </a:r>
                <a:r>
                  <a:rPr lang="id-ID" dirty="0"/>
                  <a:t>baris, misalnya </a:t>
                </a:r>
                <a14:m>
                  <m:oMath xmlns:m="http://schemas.openxmlformats.org/officeDocument/2006/math">
                    <m:acc>
                      <m:accPr>
                        <m:chr m:val="̅"/>
                        <m:ctrlPr>
                          <a:rPr lang="id-ID" i="1">
                            <a:latin typeface="Cambria Math" panose="02040503050406030204" pitchFamily="18" charset="0"/>
                          </a:rPr>
                        </m:ctrlPr>
                      </m:accPr>
                      <m:e>
                        <m:r>
                          <a:rPr lang="id-ID" i="1">
                            <a:latin typeface="Cambria Math" panose="02040503050406030204" pitchFamily="18" charset="0"/>
                          </a:rPr>
                          <m:t>𝑎</m:t>
                        </m:r>
                      </m:e>
                    </m:acc>
                    <m:r>
                      <a:rPr lang="id-ID" i="1">
                        <a:latin typeface="Cambria Math" panose="02040503050406030204" pitchFamily="18" charset="0"/>
                      </a:rPr>
                      <m:t>=</m:t>
                    </m:r>
                    <m:d>
                      <m:dPr>
                        <m:ctrlPr>
                          <a:rPr lang="id-ID" i="1">
                            <a:latin typeface="Cambria Math" panose="02040503050406030204" pitchFamily="18" charset="0"/>
                          </a:rPr>
                        </m:ctrlPr>
                      </m:dPr>
                      <m:e>
                        <m:sSub>
                          <m:sSubPr>
                            <m:ctrlPr>
                              <a:rPr lang="id-ID" i="1">
                                <a:latin typeface="Cambria Math" panose="02040503050406030204" pitchFamily="18" charset="0"/>
                              </a:rPr>
                            </m:ctrlPr>
                          </m:sSubPr>
                          <m:e>
                            <m:r>
                              <a:rPr lang="id-ID" i="1">
                                <a:latin typeface="Cambria Math" panose="02040503050406030204" pitchFamily="18" charset="0"/>
                              </a:rPr>
                              <m:t>𝑎</m:t>
                            </m:r>
                          </m:e>
                          <m:sub>
                            <m:r>
                              <a:rPr lang="id-ID" i="1">
                                <a:latin typeface="Cambria Math" panose="02040503050406030204" pitchFamily="18" charset="0"/>
                              </a:rPr>
                              <m:t>1</m:t>
                            </m:r>
                          </m:sub>
                        </m:sSub>
                        <m:r>
                          <a:rPr lang="id-ID" b="0" i="1" smtClean="0">
                            <a:latin typeface="Cambria Math" panose="02040503050406030204" pitchFamily="18" charset="0"/>
                          </a:rPr>
                          <m:t>    </m:t>
                        </m:r>
                        <m:sSub>
                          <m:sSubPr>
                            <m:ctrlPr>
                              <a:rPr lang="id-ID" i="1">
                                <a:latin typeface="Cambria Math" panose="02040503050406030204" pitchFamily="18" charset="0"/>
                              </a:rPr>
                            </m:ctrlPr>
                          </m:sSubPr>
                          <m:e>
                            <m:r>
                              <a:rPr lang="id-ID" i="1">
                                <a:latin typeface="Cambria Math" panose="02040503050406030204" pitchFamily="18" charset="0"/>
                              </a:rPr>
                              <m:t>𝑎</m:t>
                            </m:r>
                          </m:e>
                          <m:sub>
                            <m:r>
                              <a:rPr lang="id-ID" b="0" i="1" smtClean="0">
                                <a:latin typeface="Cambria Math" panose="02040503050406030204" pitchFamily="18" charset="0"/>
                              </a:rPr>
                              <m:t>2</m:t>
                            </m:r>
                          </m:sub>
                        </m:sSub>
                      </m:e>
                    </m:d>
                  </m:oMath>
                </a14:m>
                <a:endParaRPr lang="id-ID" dirty="0"/>
              </a:p>
              <a:p>
                <a:pPr marL="342900" indent="-342900">
                  <a:buAutoNum type="arabicPeriod" startAt="3"/>
                </a:pPr>
                <a:r>
                  <a:rPr lang="id-ID" b="1" dirty="0"/>
                  <a:t>Vektor basis</a:t>
                </a:r>
              </a:p>
            </p:txBody>
          </p:sp>
        </mc:Choice>
        <mc:Fallback xmlns="">
          <p:sp>
            <p:nvSpPr>
              <p:cNvPr id="2" name="Rectangle 1"/>
              <p:cNvSpPr>
                <a:spLocks noRot="1" noChangeAspect="1" noMove="1" noResize="1" noEditPoints="1" noAdjustHandles="1" noChangeArrowheads="1" noChangeShapeType="1" noTextEdit="1"/>
              </p:cNvSpPr>
              <p:nvPr/>
            </p:nvSpPr>
            <p:spPr>
              <a:xfrm>
                <a:off x="1451023" y="826280"/>
                <a:ext cx="9199808" cy="1938544"/>
              </a:xfrm>
              <a:prstGeom prst="rect">
                <a:avLst/>
              </a:prstGeom>
              <a:blipFill rotWithShape="0">
                <a:blip r:embed="rId2"/>
                <a:stretch>
                  <a:fillRect l="-530" t="-1887" b="-4088"/>
                </a:stretch>
              </a:blipFill>
            </p:spPr>
            <p:txBody>
              <a:bodyPr/>
              <a:lstStyle/>
              <a:p>
                <a:r>
                  <a:rPr lang="id-ID">
                    <a:noFill/>
                  </a:rPr>
                  <a:t> </a:t>
                </a:r>
              </a:p>
            </p:txBody>
          </p:sp>
        </mc:Fallback>
      </mc:AlternateContent>
      <p:pic>
        <p:nvPicPr>
          <p:cNvPr id="3" name="Picture 2"/>
          <p:cNvPicPr>
            <a:picLocks noChangeAspect="1"/>
          </p:cNvPicPr>
          <p:nvPr/>
        </p:nvPicPr>
        <p:blipFill>
          <a:blip r:embed="rId3"/>
          <a:stretch>
            <a:fillRect/>
          </a:stretch>
        </p:blipFill>
        <p:spPr>
          <a:xfrm>
            <a:off x="1861469" y="2764824"/>
            <a:ext cx="7462838" cy="1415603"/>
          </a:xfrm>
          <a:prstGeom prst="rect">
            <a:avLst/>
          </a:prstGeom>
        </p:spPr>
      </p:pic>
      <mc:AlternateContent xmlns:mc="http://schemas.openxmlformats.org/markup-compatibility/2006" xmlns:a14="http://schemas.microsoft.com/office/drawing/2010/main">
        <mc:Choice Requires="a14">
          <p:sp>
            <p:nvSpPr>
              <p:cNvPr id="4" name="Rectangle 3"/>
              <p:cNvSpPr/>
              <p:nvPr/>
            </p:nvSpPr>
            <p:spPr>
              <a:xfrm>
                <a:off x="3720319" y="4484434"/>
                <a:ext cx="2712922" cy="652423"/>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just"/>
                <a:r>
                  <a:rPr lang="id-ID" dirty="0"/>
                  <a:t>Misalnya </a:t>
                </a:r>
                <a14:m>
                  <m:oMath xmlns:m="http://schemas.openxmlformats.org/officeDocument/2006/math">
                    <m:acc>
                      <m:accPr>
                        <m:chr m:val="̅"/>
                        <m:ctrlPr>
                          <a:rPr lang="id-ID" i="1">
                            <a:latin typeface="Cambria Math" panose="02040503050406030204" pitchFamily="18" charset="0"/>
                          </a:rPr>
                        </m:ctrlPr>
                      </m:accPr>
                      <m:e>
                        <m:r>
                          <a:rPr lang="id-ID" i="1">
                            <a:latin typeface="Cambria Math" panose="02040503050406030204" pitchFamily="18" charset="0"/>
                          </a:rPr>
                          <m:t>𝑎</m:t>
                        </m:r>
                      </m:e>
                    </m:acc>
                    <m:r>
                      <a:rPr lang="id-ID" b="0" i="0" smtClean="0">
                        <a:latin typeface="Cambria Math" panose="02040503050406030204" pitchFamily="18" charset="0"/>
                      </a:rPr>
                      <m:t>=</m:t>
                    </m:r>
                    <m:r>
                      <a:rPr lang="id-ID" b="0" i="1" smtClean="0">
                        <a:latin typeface="Cambria Math" panose="02040503050406030204" pitchFamily="18" charset="0"/>
                      </a:rPr>
                      <m:t>𝑎</m:t>
                    </m:r>
                    <m:acc>
                      <m:accPr>
                        <m:chr m:val="̅"/>
                        <m:ctrlPr>
                          <a:rPr lang="id-ID" i="1">
                            <a:latin typeface="Cambria Math" panose="02040503050406030204" pitchFamily="18" charset="0"/>
                          </a:rPr>
                        </m:ctrlPr>
                      </m:accPr>
                      <m:e>
                        <m:r>
                          <a:rPr lang="id-ID" b="0" i="1" smtClean="0">
                            <a:latin typeface="Cambria Math" panose="02040503050406030204" pitchFamily="18" charset="0"/>
                          </a:rPr>
                          <m:t>𝑖</m:t>
                        </m:r>
                      </m:e>
                    </m:acc>
                    <m:r>
                      <a:rPr lang="id-ID" b="0" i="1" smtClean="0">
                        <a:latin typeface="Cambria Math" panose="02040503050406030204" pitchFamily="18" charset="0"/>
                      </a:rPr>
                      <m:t>+</m:t>
                    </m:r>
                    <m:r>
                      <a:rPr lang="id-ID" b="0" i="1" smtClean="0">
                        <a:latin typeface="Cambria Math" panose="02040503050406030204" pitchFamily="18" charset="0"/>
                      </a:rPr>
                      <m:t>𝑏</m:t>
                    </m:r>
                    <m:acc>
                      <m:accPr>
                        <m:chr m:val="̅"/>
                        <m:ctrlPr>
                          <a:rPr lang="id-ID" i="1">
                            <a:latin typeface="Cambria Math" panose="02040503050406030204" pitchFamily="18" charset="0"/>
                          </a:rPr>
                        </m:ctrlPr>
                      </m:accPr>
                      <m:e>
                        <m:r>
                          <a:rPr lang="id-ID" b="0" i="1" smtClean="0">
                            <a:latin typeface="Cambria Math" panose="02040503050406030204" pitchFamily="18" charset="0"/>
                          </a:rPr>
                          <m:t>𝑗</m:t>
                        </m:r>
                      </m:e>
                    </m:acc>
                  </m:oMath>
                </a14:m>
                <a:r>
                  <a:rPr lang="id-ID" dirty="0"/>
                  <a:t> , </a:t>
                </a:r>
              </a:p>
              <a:p>
                <a:pPr algn="just"/>
                <a:r>
                  <a:rPr lang="id-ID" dirty="0"/>
                  <a:t>               </a:t>
                </a:r>
                <a14:m>
                  <m:oMath xmlns:m="http://schemas.openxmlformats.org/officeDocument/2006/math">
                    <m:acc>
                      <m:accPr>
                        <m:chr m:val="̅"/>
                        <m:ctrlPr>
                          <a:rPr lang="id-ID" i="1">
                            <a:latin typeface="Cambria Math" panose="02040503050406030204" pitchFamily="18" charset="0"/>
                          </a:rPr>
                        </m:ctrlPr>
                      </m:accPr>
                      <m:e>
                        <m:r>
                          <a:rPr lang="id-ID" b="0" i="1" smtClean="0">
                            <a:latin typeface="Cambria Math" panose="02040503050406030204" pitchFamily="18" charset="0"/>
                          </a:rPr>
                          <m:t>𝑢</m:t>
                        </m:r>
                      </m:e>
                    </m:acc>
                    <m:r>
                      <a:rPr lang="id-ID">
                        <a:latin typeface="Cambria Math" panose="02040503050406030204" pitchFamily="18" charset="0"/>
                      </a:rPr>
                      <m:t>=</m:t>
                    </m:r>
                    <m:r>
                      <a:rPr lang="id-ID" i="1">
                        <a:latin typeface="Cambria Math" panose="02040503050406030204" pitchFamily="18" charset="0"/>
                      </a:rPr>
                      <m:t>𝑎</m:t>
                    </m:r>
                    <m:acc>
                      <m:accPr>
                        <m:chr m:val="̅"/>
                        <m:ctrlPr>
                          <a:rPr lang="id-ID" i="1">
                            <a:latin typeface="Cambria Math" panose="02040503050406030204" pitchFamily="18" charset="0"/>
                          </a:rPr>
                        </m:ctrlPr>
                      </m:accPr>
                      <m:e>
                        <m:r>
                          <a:rPr lang="id-ID" i="1">
                            <a:latin typeface="Cambria Math" panose="02040503050406030204" pitchFamily="18" charset="0"/>
                          </a:rPr>
                          <m:t>𝑖</m:t>
                        </m:r>
                      </m:e>
                    </m:acc>
                    <m:r>
                      <a:rPr lang="id-ID" i="1">
                        <a:latin typeface="Cambria Math" panose="02040503050406030204" pitchFamily="18" charset="0"/>
                      </a:rPr>
                      <m:t>+</m:t>
                    </m:r>
                    <m:r>
                      <a:rPr lang="id-ID" i="1">
                        <a:latin typeface="Cambria Math" panose="02040503050406030204" pitchFamily="18" charset="0"/>
                      </a:rPr>
                      <m:t>𝑏</m:t>
                    </m:r>
                    <m:acc>
                      <m:accPr>
                        <m:chr m:val="̅"/>
                        <m:ctrlPr>
                          <a:rPr lang="id-ID" i="1">
                            <a:latin typeface="Cambria Math" panose="02040503050406030204" pitchFamily="18" charset="0"/>
                          </a:rPr>
                        </m:ctrlPr>
                      </m:accPr>
                      <m:e>
                        <m:r>
                          <a:rPr lang="id-ID" i="1">
                            <a:latin typeface="Cambria Math" panose="02040503050406030204" pitchFamily="18" charset="0"/>
                          </a:rPr>
                          <m:t>𝑗</m:t>
                        </m:r>
                      </m:e>
                    </m:acc>
                    <m:r>
                      <a:rPr lang="id-ID" b="0" i="1" smtClean="0">
                        <a:latin typeface="Cambria Math" panose="02040503050406030204" pitchFamily="18" charset="0"/>
                      </a:rPr>
                      <m:t>+</m:t>
                    </m:r>
                    <m:r>
                      <a:rPr lang="id-ID" b="0" i="1" smtClean="0">
                        <a:latin typeface="Cambria Math" panose="02040503050406030204" pitchFamily="18" charset="0"/>
                      </a:rPr>
                      <m:t>𝑐</m:t>
                    </m:r>
                    <m:acc>
                      <m:accPr>
                        <m:chr m:val="̅"/>
                        <m:ctrlPr>
                          <a:rPr lang="id-ID" i="1" smtClean="0">
                            <a:latin typeface="Cambria Math" panose="02040503050406030204" pitchFamily="18" charset="0"/>
                          </a:rPr>
                        </m:ctrlPr>
                      </m:accPr>
                      <m:e>
                        <m:r>
                          <a:rPr lang="id-ID" b="0" i="1" smtClean="0">
                            <a:latin typeface="Cambria Math" panose="02040503050406030204" pitchFamily="18" charset="0"/>
                          </a:rPr>
                          <m:t>𝑘</m:t>
                        </m:r>
                      </m:e>
                    </m:acc>
                  </m:oMath>
                </a14:m>
                <a:endParaRPr lang="id-ID" dirty="0"/>
              </a:p>
            </p:txBody>
          </p:sp>
        </mc:Choice>
        <mc:Fallback xmlns="">
          <p:sp>
            <p:nvSpPr>
              <p:cNvPr id="4" name="Rectangle 3"/>
              <p:cNvSpPr>
                <a:spLocks noRot="1" noChangeAspect="1" noMove="1" noResize="1" noEditPoints="1" noAdjustHandles="1" noChangeArrowheads="1" noChangeShapeType="1" noTextEdit="1"/>
              </p:cNvSpPr>
              <p:nvPr/>
            </p:nvSpPr>
            <p:spPr>
              <a:xfrm>
                <a:off x="3720319" y="4484434"/>
                <a:ext cx="2712922" cy="652423"/>
              </a:xfrm>
              <a:prstGeom prst="rect">
                <a:avLst/>
              </a:prstGeom>
              <a:blipFill rotWithShape="0">
                <a:blip r:embed="rId4"/>
                <a:stretch>
                  <a:fillRect l="-1109" t="-2655" r="-7317" b="-885"/>
                </a:stretch>
              </a:blipFill>
            </p:spPr>
            <p:txBody>
              <a:bodyPr/>
              <a:lstStyle/>
              <a:p>
                <a:r>
                  <a:rPr lang="id-ID">
                    <a:noFill/>
                  </a:rPr>
                  <a:t> </a:t>
                </a:r>
              </a:p>
            </p:txBody>
          </p:sp>
        </mc:Fallback>
      </mc:AlternateContent>
    </p:spTree>
    <p:extLst>
      <p:ext uri="{BB962C8B-B14F-4D97-AF65-F5344CB8AC3E}">
        <p14:creationId xmlns:p14="http://schemas.microsoft.com/office/powerpoint/2010/main" val="269026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down)">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47070" y="292324"/>
            <a:ext cx="5395122" cy="1639507"/>
          </a:xfrm>
          <a:prstGeom prst="rect">
            <a:avLst/>
          </a:prstGeom>
        </p:spPr>
      </p:pic>
      <p:pic>
        <p:nvPicPr>
          <p:cNvPr id="4" name="Picture 3"/>
          <p:cNvPicPr>
            <a:picLocks noChangeAspect="1"/>
          </p:cNvPicPr>
          <p:nvPr/>
        </p:nvPicPr>
        <p:blipFill rotWithShape="1">
          <a:blip r:embed="rId3"/>
          <a:srcRect r="54021" b="69819"/>
          <a:stretch/>
        </p:blipFill>
        <p:spPr>
          <a:xfrm>
            <a:off x="947071" y="2099256"/>
            <a:ext cx="4585764" cy="1171978"/>
          </a:xfrm>
          <a:prstGeom prst="rect">
            <a:avLst/>
          </a:prstGeom>
        </p:spPr>
      </p:pic>
      <p:pic>
        <p:nvPicPr>
          <p:cNvPr id="5" name="Picture 4"/>
          <p:cNvPicPr>
            <a:picLocks noChangeAspect="1"/>
          </p:cNvPicPr>
          <p:nvPr/>
        </p:nvPicPr>
        <p:blipFill rotWithShape="1">
          <a:blip r:embed="rId3"/>
          <a:srcRect l="9055" t="30986" r="73240" b="51710"/>
          <a:stretch/>
        </p:blipFill>
        <p:spPr>
          <a:xfrm>
            <a:off x="1596981" y="3271234"/>
            <a:ext cx="2034861" cy="774327"/>
          </a:xfrm>
          <a:prstGeom prst="rect">
            <a:avLst/>
          </a:prstGeom>
        </p:spPr>
      </p:pic>
      <p:pic>
        <p:nvPicPr>
          <p:cNvPr id="6" name="Picture 5"/>
          <p:cNvPicPr>
            <a:picLocks noChangeAspect="1"/>
          </p:cNvPicPr>
          <p:nvPr/>
        </p:nvPicPr>
        <p:blipFill rotWithShape="1">
          <a:blip r:embed="rId3"/>
          <a:srcRect t="56338" r="53969"/>
          <a:stretch/>
        </p:blipFill>
        <p:spPr>
          <a:xfrm>
            <a:off x="947070" y="4353058"/>
            <a:ext cx="4673046" cy="1725769"/>
          </a:xfrm>
          <a:prstGeom prst="rect">
            <a:avLst/>
          </a:prstGeom>
        </p:spPr>
      </p:pic>
      <p:pic>
        <p:nvPicPr>
          <p:cNvPr id="7" name="Picture 6"/>
          <p:cNvPicPr>
            <a:picLocks noChangeAspect="1"/>
          </p:cNvPicPr>
          <p:nvPr/>
        </p:nvPicPr>
        <p:blipFill rotWithShape="1">
          <a:blip r:embed="rId3"/>
          <a:srcRect l="52611" r="4303" b="34004"/>
          <a:stretch/>
        </p:blipFill>
        <p:spPr>
          <a:xfrm>
            <a:off x="6310648" y="1828800"/>
            <a:ext cx="5010197" cy="2987899"/>
          </a:xfrm>
          <a:prstGeom prst="rect">
            <a:avLst/>
          </a:prstGeom>
        </p:spPr>
      </p:pic>
    </p:spTree>
    <p:extLst>
      <p:ext uri="{BB962C8B-B14F-4D97-AF65-F5344CB8AC3E}">
        <p14:creationId xmlns:p14="http://schemas.microsoft.com/office/powerpoint/2010/main" val="351083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265" y="441102"/>
            <a:ext cx="5042079" cy="421783"/>
          </a:xfrm>
        </p:spPr>
        <p:txBody>
          <a:bodyPr>
            <a:noAutofit/>
          </a:bodyPr>
          <a:lstStyle/>
          <a:p>
            <a:r>
              <a:rPr lang="id-ID" sz="2800" dirty="0">
                <a:solidFill>
                  <a:srgbClr val="002060"/>
                </a:solidFill>
              </a:rPr>
              <a:t>Kesamaan Dua Vektor</a:t>
            </a:r>
          </a:p>
        </p:txBody>
      </p:sp>
      <p:pic>
        <p:nvPicPr>
          <p:cNvPr id="3" name="Picture 2"/>
          <p:cNvPicPr>
            <a:picLocks noChangeAspect="1"/>
          </p:cNvPicPr>
          <p:nvPr/>
        </p:nvPicPr>
        <p:blipFill>
          <a:blip r:embed="rId2"/>
          <a:stretch>
            <a:fillRect/>
          </a:stretch>
        </p:blipFill>
        <p:spPr>
          <a:xfrm>
            <a:off x="1088265" y="1138034"/>
            <a:ext cx="10232265" cy="1172273"/>
          </a:xfrm>
          <a:prstGeom prst="rect">
            <a:avLst/>
          </a:prstGeom>
        </p:spPr>
      </p:pic>
      <p:pic>
        <p:nvPicPr>
          <p:cNvPr id="4" name="Picture 3"/>
          <p:cNvPicPr>
            <a:picLocks noChangeAspect="1"/>
          </p:cNvPicPr>
          <p:nvPr/>
        </p:nvPicPr>
        <p:blipFill>
          <a:blip r:embed="rId3"/>
          <a:stretch>
            <a:fillRect/>
          </a:stretch>
        </p:blipFill>
        <p:spPr>
          <a:xfrm>
            <a:off x="1672039" y="2517999"/>
            <a:ext cx="2668507" cy="2147217"/>
          </a:xfrm>
          <a:prstGeom prst="rect">
            <a:avLst/>
          </a:prstGeom>
        </p:spPr>
      </p:pic>
      <p:cxnSp>
        <p:nvCxnSpPr>
          <p:cNvPr id="7" name="Straight Arrow Connector 6"/>
          <p:cNvCxnSpPr/>
          <p:nvPr/>
        </p:nvCxnSpPr>
        <p:spPr>
          <a:xfrm flipV="1">
            <a:off x="6825803" y="2962141"/>
            <a:ext cx="1403797" cy="12106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flipH="1">
            <a:off x="7540580" y="3010462"/>
            <a:ext cx="1384479" cy="1162293"/>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0" name="Rectangle 9"/>
              <p:cNvSpPr/>
              <p:nvPr/>
            </p:nvSpPr>
            <p:spPr>
              <a:xfrm>
                <a:off x="7151444" y="3222276"/>
                <a:ext cx="37625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id-ID" i="1">
                              <a:latin typeface="Cambria Math" panose="02040503050406030204" pitchFamily="18" charset="0"/>
                            </a:rPr>
                          </m:ctrlPr>
                        </m:accPr>
                        <m:e>
                          <m:r>
                            <a:rPr lang="id-ID" i="1">
                              <a:latin typeface="Cambria Math" panose="02040503050406030204" pitchFamily="18" charset="0"/>
                            </a:rPr>
                            <m:t>𝑎</m:t>
                          </m:r>
                        </m:e>
                      </m:acc>
                    </m:oMath>
                  </m:oMathPara>
                </a14:m>
                <a:endParaRPr lang="id-ID" dirty="0"/>
              </a:p>
            </p:txBody>
          </p:sp>
        </mc:Choice>
        <mc:Fallback xmlns="">
          <p:sp>
            <p:nvSpPr>
              <p:cNvPr id="10" name="Rectangle 9"/>
              <p:cNvSpPr>
                <a:spLocks noRot="1" noChangeAspect="1" noMove="1" noResize="1" noEditPoints="1" noAdjustHandles="1" noChangeArrowheads="1" noChangeShapeType="1" noTextEdit="1"/>
              </p:cNvSpPr>
              <p:nvPr/>
            </p:nvSpPr>
            <p:spPr>
              <a:xfrm>
                <a:off x="7151444" y="3222276"/>
                <a:ext cx="376257" cy="369332"/>
              </a:xfrm>
              <a:prstGeom prst="rect">
                <a:avLst/>
              </a:prstGeom>
              <a:blipFill rotWithShape="0">
                <a:blip r:embed="rId4"/>
                <a:stretch>
                  <a:fillRect/>
                </a:stretch>
              </a:blipFill>
            </p:spPr>
            <p:txBody>
              <a:bodyPr/>
              <a:lstStyle/>
              <a:p>
                <a:r>
                  <a:rPr lang="id-ID">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8242478" y="3567448"/>
                <a:ext cx="372474" cy="3754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id-ID" i="1" smtClean="0">
                              <a:latin typeface="Cambria Math" panose="02040503050406030204" pitchFamily="18" charset="0"/>
                            </a:rPr>
                          </m:ctrlPr>
                        </m:accPr>
                        <m:e>
                          <m:r>
                            <a:rPr lang="id-ID" b="0" i="1" smtClean="0">
                              <a:latin typeface="Cambria Math" panose="02040503050406030204" pitchFamily="18" charset="0"/>
                            </a:rPr>
                            <m:t>𝑏</m:t>
                          </m:r>
                        </m:e>
                      </m:acc>
                    </m:oMath>
                  </m:oMathPara>
                </a14:m>
                <a:endParaRPr lang="id-ID" dirty="0"/>
              </a:p>
            </p:txBody>
          </p:sp>
        </mc:Choice>
        <mc:Fallback xmlns="">
          <p:sp>
            <p:nvSpPr>
              <p:cNvPr id="11" name="Rectangle 10"/>
              <p:cNvSpPr>
                <a:spLocks noRot="1" noChangeAspect="1" noMove="1" noResize="1" noEditPoints="1" noAdjustHandles="1" noChangeArrowheads="1" noChangeShapeType="1" noTextEdit="1"/>
              </p:cNvSpPr>
              <p:nvPr/>
            </p:nvSpPr>
            <p:spPr>
              <a:xfrm>
                <a:off x="8242478" y="3567448"/>
                <a:ext cx="372474" cy="375424"/>
              </a:xfrm>
              <a:prstGeom prst="rect">
                <a:avLst/>
              </a:prstGeom>
              <a:blipFill rotWithShape="0">
                <a:blip r:embed="rId5"/>
                <a:stretch>
                  <a:fillRect/>
                </a:stretch>
              </a:blipFill>
            </p:spPr>
            <p:txBody>
              <a:bodyPr/>
              <a:lstStyle/>
              <a:p>
                <a:r>
                  <a:rPr lang="id-ID">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6130344" y="4432890"/>
                <a:ext cx="5154360" cy="1138517"/>
              </a:xfrm>
              <a:prstGeom prst="rect">
                <a:avLst/>
              </a:prstGeom>
              <a:noFill/>
            </p:spPr>
            <p:txBody>
              <a:bodyPr wrap="none" lIns="0" tIns="0" rIns="0" bIns="0" rtlCol="0">
                <a:spAutoFit/>
              </a:bodyPr>
              <a:lstStyle/>
              <a:p>
                <a:r>
                  <a:rPr lang="id-ID" dirty="0"/>
                  <a:t>vektor </a:t>
                </a:r>
                <a14:m>
                  <m:oMath xmlns:m="http://schemas.openxmlformats.org/officeDocument/2006/math">
                    <m:acc>
                      <m:accPr>
                        <m:chr m:val="̅"/>
                        <m:ctrlPr>
                          <a:rPr lang="id-ID" i="1">
                            <a:latin typeface="Cambria Math" panose="02040503050406030204" pitchFamily="18" charset="0"/>
                          </a:rPr>
                        </m:ctrlPr>
                      </m:accPr>
                      <m:e>
                        <m:r>
                          <a:rPr lang="id-ID" i="1">
                            <a:latin typeface="Cambria Math" panose="02040503050406030204" pitchFamily="18" charset="0"/>
                          </a:rPr>
                          <m:t>𝑎</m:t>
                        </m:r>
                      </m:e>
                    </m:acc>
                  </m:oMath>
                </a14:m>
                <a:r>
                  <a:rPr lang="id-ID" dirty="0"/>
                  <a:t> dan vektor  </a:t>
                </a:r>
                <a14:m>
                  <m:oMath xmlns:m="http://schemas.openxmlformats.org/officeDocument/2006/math">
                    <m:acc>
                      <m:accPr>
                        <m:chr m:val="̅"/>
                        <m:ctrlPr>
                          <a:rPr lang="id-ID" i="1" smtClean="0">
                            <a:latin typeface="Cambria Math" panose="02040503050406030204" pitchFamily="18" charset="0"/>
                          </a:rPr>
                        </m:ctrlPr>
                      </m:accPr>
                      <m:e>
                        <m:r>
                          <a:rPr lang="id-ID" b="0" i="1" smtClean="0">
                            <a:latin typeface="Cambria Math" panose="02040503050406030204" pitchFamily="18" charset="0"/>
                          </a:rPr>
                          <m:t>𝑏</m:t>
                        </m:r>
                      </m:e>
                    </m:acc>
                  </m:oMath>
                </a14:m>
                <a:r>
                  <a:rPr lang="id-ID" dirty="0"/>
                  <a:t> </a:t>
                </a:r>
                <a:r>
                  <a:rPr lang="id-ID" b="1" dirty="0"/>
                  <a:t>tidak sama, </a:t>
                </a:r>
              </a:p>
              <a:p>
                <a:r>
                  <a:rPr lang="id-ID" dirty="0"/>
                  <a:t>walaupun panjangnya sama tetapi </a:t>
                </a:r>
                <a:r>
                  <a:rPr lang="id-ID" dirty="0">
                    <a:solidFill>
                      <a:srgbClr val="C00000"/>
                    </a:solidFill>
                  </a:rPr>
                  <a:t>arahnya berbeda</a:t>
                </a:r>
                <a:r>
                  <a:rPr lang="id-ID" dirty="0"/>
                  <a:t>, </a:t>
                </a:r>
              </a:p>
              <a:p>
                <a:r>
                  <a:rPr lang="id-ID" dirty="0"/>
                  <a:t>dalam hal ini</a:t>
                </a:r>
                <a:endParaRPr lang="id-ID" b="1" dirty="0"/>
              </a:p>
              <a:p>
                <a:pPr/>
                <a14:m>
                  <m:oMathPara xmlns:m="http://schemas.openxmlformats.org/officeDocument/2006/math">
                    <m:oMathParaPr>
                      <m:jc m:val="centerGroup"/>
                    </m:oMathParaPr>
                    <m:oMath xmlns:m="http://schemas.openxmlformats.org/officeDocument/2006/math">
                      <m:acc>
                        <m:accPr>
                          <m:chr m:val="̅"/>
                          <m:ctrlPr>
                            <a:rPr lang="id-ID" i="1">
                              <a:latin typeface="Cambria Math" panose="02040503050406030204" pitchFamily="18" charset="0"/>
                            </a:rPr>
                          </m:ctrlPr>
                        </m:accPr>
                        <m:e>
                          <m:r>
                            <a:rPr lang="id-ID" i="1">
                              <a:latin typeface="Cambria Math" panose="02040503050406030204" pitchFamily="18" charset="0"/>
                            </a:rPr>
                            <m:t>𝑎</m:t>
                          </m:r>
                        </m:e>
                      </m:acc>
                      <m:r>
                        <a:rPr lang="id-ID" b="0" i="1" smtClean="0">
                          <a:latin typeface="Cambria Math" panose="02040503050406030204" pitchFamily="18" charset="0"/>
                        </a:rPr>
                        <m:t>=−</m:t>
                      </m:r>
                      <m:acc>
                        <m:accPr>
                          <m:chr m:val="̅"/>
                          <m:ctrlPr>
                            <a:rPr lang="id-ID" i="1">
                              <a:latin typeface="Cambria Math" panose="02040503050406030204" pitchFamily="18" charset="0"/>
                            </a:rPr>
                          </m:ctrlPr>
                        </m:accPr>
                        <m:e>
                          <m:r>
                            <a:rPr lang="id-ID" b="0" i="1" smtClean="0">
                              <a:latin typeface="Cambria Math" panose="02040503050406030204" pitchFamily="18" charset="0"/>
                            </a:rPr>
                            <m:t> </m:t>
                          </m:r>
                          <m:r>
                            <a:rPr lang="id-ID" b="0" i="1" smtClean="0">
                              <a:latin typeface="Cambria Math" panose="02040503050406030204" pitchFamily="18" charset="0"/>
                            </a:rPr>
                            <m:t>𝑏</m:t>
                          </m:r>
                        </m:e>
                      </m:acc>
                    </m:oMath>
                  </m:oMathPara>
                </a14:m>
                <a:endParaRPr lang="id-ID" dirty="0"/>
              </a:p>
            </p:txBody>
          </p:sp>
        </mc:Choice>
        <mc:Fallback xmlns="">
          <p:sp>
            <p:nvSpPr>
              <p:cNvPr id="12" name="TextBox 11"/>
              <p:cNvSpPr txBox="1">
                <a:spLocks noRot="1" noChangeAspect="1" noMove="1" noResize="1" noEditPoints="1" noAdjustHandles="1" noChangeArrowheads="1" noChangeShapeType="1" noTextEdit="1"/>
              </p:cNvSpPr>
              <p:nvPr/>
            </p:nvSpPr>
            <p:spPr>
              <a:xfrm>
                <a:off x="6130344" y="4432890"/>
                <a:ext cx="5154360" cy="1138517"/>
              </a:xfrm>
              <a:prstGeom prst="rect">
                <a:avLst/>
              </a:prstGeom>
              <a:blipFill rotWithShape="0">
                <a:blip r:embed="rId6"/>
                <a:stretch>
                  <a:fillRect l="-2840" t="-6417" r="-1775"/>
                </a:stretch>
              </a:blipFill>
            </p:spPr>
            <p:txBody>
              <a:bodyPr/>
              <a:lstStyle/>
              <a:p>
                <a:r>
                  <a:rPr lang="id-ID">
                    <a:noFill/>
                  </a:rPr>
                  <a:t> </a:t>
                </a:r>
              </a:p>
            </p:txBody>
          </p:sp>
        </mc:Fallback>
      </mc:AlternateContent>
    </p:spTree>
    <p:extLst>
      <p:ext uri="{BB962C8B-B14F-4D97-AF65-F5344CB8AC3E}">
        <p14:creationId xmlns:p14="http://schemas.microsoft.com/office/powerpoint/2010/main" val="278171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wipe(down)">
                                      <p:cBhvr>
                                        <p:cTn id="42" dur="500"/>
                                        <p:tgtEl>
                                          <p:spTgt spid="12">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2">
                                            <p:txEl>
                                              <p:pRg st="1" end="1"/>
                                            </p:txEl>
                                          </p:spTgt>
                                        </p:tgtEl>
                                        <p:attrNameLst>
                                          <p:attrName>style.visibility</p:attrName>
                                        </p:attrNameLst>
                                      </p:cBhvr>
                                      <p:to>
                                        <p:strVal val="visible"/>
                                      </p:to>
                                    </p:set>
                                    <p:animEffect transition="in" filter="wipe(down)">
                                      <p:cBhvr>
                                        <p:cTn id="47" dur="500"/>
                                        <p:tgtEl>
                                          <p:spTgt spid="12">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2">
                                            <p:txEl>
                                              <p:pRg st="2" end="2"/>
                                            </p:txEl>
                                          </p:spTgt>
                                        </p:tgtEl>
                                        <p:attrNameLst>
                                          <p:attrName>style.visibility</p:attrName>
                                        </p:attrNameLst>
                                      </p:cBhvr>
                                      <p:to>
                                        <p:strVal val="visible"/>
                                      </p:to>
                                    </p:set>
                                    <p:animEffect transition="in" filter="wipe(down)">
                                      <p:cBhvr>
                                        <p:cTn id="52" dur="500"/>
                                        <p:tgtEl>
                                          <p:spTgt spid="12">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2">
                                            <p:txEl>
                                              <p:pRg st="3" end="3"/>
                                            </p:txEl>
                                          </p:spTgt>
                                        </p:tgtEl>
                                        <p:attrNameLst>
                                          <p:attrName>style.visibility</p:attrName>
                                        </p:attrNameLst>
                                      </p:cBhvr>
                                      <p:to>
                                        <p:strVal val="visible"/>
                                      </p:to>
                                    </p:set>
                                    <p:animEffect transition="in" filter="wipe(down)">
                                      <p:cBhvr>
                                        <p:cTn id="57"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p:bldP spid="1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259244" y="239532"/>
            <a:ext cx="9231677" cy="1318811"/>
          </a:xfrm>
          <a:prstGeom prst="rect">
            <a:avLst/>
          </a:prstGeom>
        </p:spPr>
      </p:pic>
      <p:pic>
        <p:nvPicPr>
          <p:cNvPr id="5" name="Picture 4"/>
          <p:cNvPicPr>
            <a:picLocks noChangeAspect="1"/>
          </p:cNvPicPr>
          <p:nvPr/>
        </p:nvPicPr>
        <p:blipFill rotWithShape="1">
          <a:blip r:embed="rId3"/>
          <a:srcRect r="69583" b="22497"/>
          <a:stretch/>
        </p:blipFill>
        <p:spPr>
          <a:xfrm>
            <a:off x="1259244" y="1767760"/>
            <a:ext cx="2797601" cy="3221034"/>
          </a:xfrm>
          <a:prstGeom prst="rect">
            <a:avLst/>
          </a:prstGeom>
        </p:spPr>
      </p:pic>
      <p:pic>
        <p:nvPicPr>
          <p:cNvPr id="6" name="Picture 5"/>
          <p:cNvPicPr>
            <a:picLocks noChangeAspect="1"/>
          </p:cNvPicPr>
          <p:nvPr/>
        </p:nvPicPr>
        <p:blipFill rotWithShape="1">
          <a:blip r:embed="rId3"/>
          <a:srcRect t="79503" r="63437"/>
          <a:stretch/>
        </p:blipFill>
        <p:spPr>
          <a:xfrm>
            <a:off x="1259243" y="5198210"/>
            <a:ext cx="3261241" cy="826143"/>
          </a:xfrm>
          <a:prstGeom prst="rect">
            <a:avLst/>
          </a:prstGeom>
        </p:spPr>
      </p:pic>
      <p:pic>
        <p:nvPicPr>
          <p:cNvPr id="7" name="Picture 6"/>
          <p:cNvPicPr>
            <a:picLocks noChangeAspect="1"/>
          </p:cNvPicPr>
          <p:nvPr/>
        </p:nvPicPr>
        <p:blipFill rotWithShape="1">
          <a:blip r:embed="rId3"/>
          <a:srcRect l="44878" r="41745" b="82903"/>
          <a:stretch/>
        </p:blipFill>
        <p:spPr>
          <a:xfrm>
            <a:off x="1481070" y="6024353"/>
            <a:ext cx="1326524" cy="766150"/>
          </a:xfrm>
          <a:prstGeom prst="rect">
            <a:avLst/>
          </a:prstGeom>
        </p:spPr>
      </p:pic>
      <p:pic>
        <p:nvPicPr>
          <p:cNvPr id="8" name="Picture 7"/>
          <p:cNvPicPr>
            <a:picLocks noChangeAspect="1"/>
          </p:cNvPicPr>
          <p:nvPr/>
        </p:nvPicPr>
        <p:blipFill rotWithShape="1">
          <a:blip r:embed="rId3"/>
          <a:srcRect l="42348" t="16698" r="14089" b="52900"/>
          <a:stretch/>
        </p:blipFill>
        <p:spPr>
          <a:xfrm>
            <a:off x="5563673" y="1880315"/>
            <a:ext cx="4819074" cy="1519707"/>
          </a:xfrm>
          <a:prstGeom prst="rect">
            <a:avLst/>
          </a:prstGeom>
        </p:spPr>
      </p:pic>
      <p:pic>
        <p:nvPicPr>
          <p:cNvPr id="9" name="Picture 8"/>
          <p:cNvPicPr>
            <a:picLocks noChangeAspect="1"/>
          </p:cNvPicPr>
          <p:nvPr/>
        </p:nvPicPr>
        <p:blipFill rotWithShape="1">
          <a:blip r:embed="rId3"/>
          <a:srcRect l="42890" t="50700" r="13184" b="34898"/>
          <a:stretch/>
        </p:blipFill>
        <p:spPr>
          <a:xfrm>
            <a:off x="5589430" y="3477295"/>
            <a:ext cx="4781294" cy="708339"/>
          </a:xfrm>
          <a:prstGeom prst="rect">
            <a:avLst/>
          </a:prstGeom>
        </p:spPr>
      </p:pic>
    </p:spTree>
    <p:extLst>
      <p:ext uri="{BB962C8B-B14F-4D97-AF65-F5344CB8AC3E}">
        <p14:creationId xmlns:p14="http://schemas.microsoft.com/office/powerpoint/2010/main" val="249246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360665" y="202641"/>
            <a:ext cx="5199010" cy="3223139"/>
          </a:xfrm>
          <a:prstGeom prst="rect">
            <a:avLst/>
          </a:prstGeom>
        </p:spPr>
      </p:pic>
      <p:pic>
        <p:nvPicPr>
          <p:cNvPr id="5" name="Picture 4"/>
          <p:cNvPicPr>
            <a:picLocks noChangeAspect="1"/>
          </p:cNvPicPr>
          <p:nvPr/>
        </p:nvPicPr>
        <p:blipFill rotWithShape="1">
          <a:blip r:embed="rId3"/>
          <a:srcRect t="56992" r="68440" b="13686"/>
          <a:stretch/>
        </p:blipFill>
        <p:spPr>
          <a:xfrm>
            <a:off x="1220474" y="3554568"/>
            <a:ext cx="3377284" cy="1785921"/>
          </a:xfrm>
          <a:prstGeom prst="rect">
            <a:avLst/>
          </a:prstGeom>
        </p:spPr>
      </p:pic>
      <p:pic>
        <p:nvPicPr>
          <p:cNvPr id="6" name="Picture 5"/>
          <p:cNvPicPr>
            <a:picLocks noChangeAspect="1"/>
          </p:cNvPicPr>
          <p:nvPr/>
        </p:nvPicPr>
        <p:blipFill rotWithShape="1">
          <a:blip r:embed="rId3"/>
          <a:srcRect l="4673" t="86586" r="58241"/>
          <a:stretch/>
        </p:blipFill>
        <p:spPr>
          <a:xfrm>
            <a:off x="1220473" y="5469277"/>
            <a:ext cx="4317441" cy="888786"/>
          </a:xfrm>
          <a:prstGeom prst="rect">
            <a:avLst/>
          </a:prstGeom>
        </p:spPr>
      </p:pic>
      <p:pic>
        <p:nvPicPr>
          <p:cNvPr id="7" name="Picture 6"/>
          <p:cNvPicPr>
            <a:picLocks noChangeAspect="1"/>
          </p:cNvPicPr>
          <p:nvPr/>
        </p:nvPicPr>
        <p:blipFill rotWithShape="1">
          <a:blip r:embed="rId3"/>
          <a:srcRect l="51186" r="17600" b="70160"/>
          <a:stretch/>
        </p:blipFill>
        <p:spPr>
          <a:xfrm>
            <a:off x="6559674" y="310300"/>
            <a:ext cx="3614635" cy="1966689"/>
          </a:xfrm>
          <a:prstGeom prst="rect">
            <a:avLst/>
          </a:prstGeom>
        </p:spPr>
      </p:pic>
      <p:pic>
        <p:nvPicPr>
          <p:cNvPr id="8" name="Picture 7"/>
          <p:cNvPicPr>
            <a:picLocks noChangeAspect="1"/>
          </p:cNvPicPr>
          <p:nvPr/>
        </p:nvPicPr>
        <p:blipFill rotWithShape="1">
          <a:blip r:embed="rId3"/>
          <a:srcRect l="53966" t="27940" r="11729" b="51697"/>
          <a:stretch/>
        </p:blipFill>
        <p:spPr>
          <a:xfrm>
            <a:off x="6787168" y="2276989"/>
            <a:ext cx="3781636" cy="1277579"/>
          </a:xfrm>
          <a:prstGeom prst="rect">
            <a:avLst/>
          </a:prstGeom>
        </p:spPr>
      </p:pic>
      <p:pic>
        <p:nvPicPr>
          <p:cNvPr id="9" name="Picture 8"/>
          <p:cNvPicPr>
            <a:picLocks noChangeAspect="1"/>
          </p:cNvPicPr>
          <p:nvPr/>
        </p:nvPicPr>
        <p:blipFill rotWithShape="1">
          <a:blip r:embed="rId3"/>
          <a:srcRect l="51957" t="52375" r="13892" b="40566"/>
          <a:stretch/>
        </p:blipFill>
        <p:spPr>
          <a:xfrm>
            <a:off x="6284890" y="3729716"/>
            <a:ext cx="4368652" cy="513961"/>
          </a:xfrm>
          <a:prstGeom prst="rect">
            <a:avLst/>
          </a:prstGeom>
        </p:spPr>
      </p:pic>
      <p:pic>
        <p:nvPicPr>
          <p:cNvPr id="10" name="Picture 9"/>
          <p:cNvPicPr>
            <a:picLocks noChangeAspect="1"/>
          </p:cNvPicPr>
          <p:nvPr/>
        </p:nvPicPr>
        <p:blipFill rotWithShape="1">
          <a:blip r:embed="rId3"/>
          <a:srcRect l="55513" t="60792" r="1220" b="3912"/>
          <a:stretch/>
        </p:blipFill>
        <p:spPr>
          <a:xfrm>
            <a:off x="6787168" y="4418825"/>
            <a:ext cx="4378815" cy="2033022"/>
          </a:xfrm>
          <a:prstGeom prst="rect">
            <a:avLst/>
          </a:prstGeom>
        </p:spPr>
      </p:pic>
    </p:spTree>
    <p:extLst>
      <p:ext uri="{BB962C8B-B14F-4D97-AF65-F5344CB8AC3E}">
        <p14:creationId xmlns:p14="http://schemas.microsoft.com/office/powerpoint/2010/main" val="183634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4125" y="287024"/>
            <a:ext cx="7937096" cy="1734959"/>
          </a:xfrm>
          <a:prstGeom prst="rect">
            <a:avLst/>
          </a:prstGeom>
        </p:spPr>
      </p:pic>
    </p:spTree>
    <p:extLst>
      <p:ext uri="{BB962C8B-B14F-4D97-AF65-F5344CB8AC3E}">
        <p14:creationId xmlns:p14="http://schemas.microsoft.com/office/powerpoint/2010/main" val="2217348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Terima kasih</a:t>
            </a:r>
          </a:p>
        </p:txBody>
      </p:sp>
    </p:spTree>
    <p:extLst>
      <p:ext uri="{BB962C8B-B14F-4D97-AF65-F5344CB8AC3E}">
        <p14:creationId xmlns:p14="http://schemas.microsoft.com/office/powerpoint/2010/main" val="162574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895" y="196731"/>
            <a:ext cx="9601200" cy="861179"/>
          </a:xfrm>
        </p:spPr>
        <p:txBody>
          <a:bodyPr>
            <a:normAutofit/>
          </a:bodyPr>
          <a:lstStyle/>
          <a:p>
            <a:r>
              <a:rPr lang="id-ID" sz="4000"/>
              <a:t>A. </a:t>
            </a:r>
            <a:r>
              <a:rPr lang="en-US" sz="4000"/>
              <a:t>Pengertian, Notasi, dan Jenis Vektor</a:t>
            </a:r>
            <a:endParaRPr lang="id-ID" sz="4000" dirty="0"/>
          </a:p>
        </p:txBody>
      </p:sp>
      <p:pic>
        <p:nvPicPr>
          <p:cNvPr id="1028" name="Picture 4" descr="Tersembunyi, Memberi Petunjuk Siapa?">
            <a:extLst>
              <a:ext uri="{FF2B5EF4-FFF2-40B4-BE49-F238E27FC236}">
                <a16:creationId xmlns:a16="http://schemas.microsoft.com/office/drawing/2014/main" id="{B412E022-EA05-4D4C-8AA0-628C7A1226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419" y="1597542"/>
            <a:ext cx="3980584" cy="253852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Wajib Tahu Arti Rambu Warna Hijau, Biru di Jalan Tol - Toko Modern Fastpay">
            <a:extLst>
              <a:ext uri="{FF2B5EF4-FFF2-40B4-BE49-F238E27FC236}">
                <a16:creationId xmlns:a16="http://schemas.microsoft.com/office/drawing/2014/main" id="{A53FACF6-0765-4DB3-9D74-05CCA9C4C92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6592" b="8732"/>
          <a:stretch/>
        </p:blipFill>
        <p:spPr bwMode="auto">
          <a:xfrm>
            <a:off x="1116419" y="4261056"/>
            <a:ext cx="3980584" cy="2203539"/>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6C6D28A3-55A9-4647-AEE4-2CFA59571E1F}"/>
              </a:ext>
            </a:extLst>
          </p:cNvPr>
          <p:cNvSpPr txBox="1"/>
          <p:nvPr/>
        </p:nvSpPr>
        <p:spPr>
          <a:xfrm>
            <a:off x="5313621" y="1597542"/>
            <a:ext cx="6097772" cy="1754326"/>
          </a:xfrm>
          <a:prstGeom prst="rect">
            <a:avLst/>
          </a:prstGeom>
          <a:noFill/>
        </p:spPr>
        <p:txBody>
          <a:bodyPr wrap="square">
            <a:spAutoFit/>
          </a:bodyPr>
          <a:lstStyle/>
          <a:p>
            <a:pPr algn="just"/>
            <a:r>
              <a:rPr lang="en-US"/>
              <a:t>Vektor adalah besaran yang mempunyai besar atau nilai dan arah. Contohnya adalah perpindahan dan kecepatan. Besaran skalar hanya mempunyai besar atau nilai, tidak mempunyai arah. Contoh besaran skalar adalah massa melon 2,00 kg. Semua bilangan real merupakan skalar, dapat bernilai nol atau positif atau negatif.</a:t>
            </a:r>
          </a:p>
        </p:txBody>
      </p:sp>
      <p:sp>
        <p:nvSpPr>
          <p:cNvPr id="22" name="TextBox 21">
            <a:extLst>
              <a:ext uri="{FF2B5EF4-FFF2-40B4-BE49-F238E27FC236}">
                <a16:creationId xmlns:a16="http://schemas.microsoft.com/office/drawing/2014/main" id="{88C3AB75-638A-4987-A122-1D527F3E8E8B}"/>
              </a:ext>
            </a:extLst>
          </p:cNvPr>
          <p:cNvSpPr txBox="1"/>
          <p:nvPr/>
        </p:nvSpPr>
        <p:spPr>
          <a:xfrm>
            <a:off x="5313621" y="3662916"/>
            <a:ext cx="6097772" cy="2585323"/>
          </a:xfrm>
          <a:prstGeom prst="rect">
            <a:avLst/>
          </a:prstGeom>
          <a:noFill/>
        </p:spPr>
        <p:txBody>
          <a:bodyPr wrap="square">
            <a:spAutoFit/>
          </a:bodyPr>
          <a:lstStyle/>
          <a:p>
            <a:pPr algn="just"/>
            <a:r>
              <a:rPr lang="en-US"/>
              <a:t>Dalam bab ini, kalian akan belajar tentang terminologi dan notasi vektor. Kalian akan mempelajari hubungan antara vektor dengan sistem koordinat. Komponenkomponen vektor dinyatakan dalam pasangan terurut (x,y) dan (x,y,z). Kalian akan menentukan kesamaan atau ekuivalensi dua vektor. Kalian akan belajar beberapa jenis vektor. Dua atau lebih vektor dapat dijumlahkan dan dikurangkan sehingga suatu vektor merupakan kombinasi linier dari dua atau lebih vektor. Vektor juga dapat dikalikan dengan suatu skalar</a:t>
            </a:r>
          </a:p>
        </p:txBody>
      </p:sp>
      <p:sp>
        <p:nvSpPr>
          <p:cNvPr id="23" name="Title 1">
            <a:extLst>
              <a:ext uri="{FF2B5EF4-FFF2-40B4-BE49-F238E27FC236}">
                <a16:creationId xmlns:a16="http://schemas.microsoft.com/office/drawing/2014/main" id="{8F79B6F7-AB23-4D63-A67D-F04AC15A5EB3}"/>
              </a:ext>
            </a:extLst>
          </p:cNvPr>
          <p:cNvSpPr txBox="1">
            <a:spLocks/>
          </p:cNvSpPr>
          <p:nvPr/>
        </p:nvSpPr>
        <p:spPr>
          <a:xfrm>
            <a:off x="938323" y="918399"/>
            <a:ext cx="3980584" cy="61664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800"/>
              <a:t>1. Pengertian Vektor</a:t>
            </a:r>
            <a:endParaRPr lang="id-ID" sz="2800" dirty="0"/>
          </a:p>
        </p:txBody>
      </p:sp>
    </p:spTree>
    <p:extLst>
      <p:ext uri="{BB962C8B-B14F-4D97-AF65-F5344CB8AC3E}">
        <p14:creationId xmlns:p14="http://schemas.microsoft.com/office/powerpoint/2010/main" val="420829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down)">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wipe(down)">
                                      <p:cBhvr>
                                        <p:cTn id="17" dur="500"/>
                                        <p:tgtEl>
                                          <p:spTgt spid="102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30"/>
                                        </p:tgtEl>
                                        <p:attrNameLst>
                                          <p:attrName>style.visibility</p:attrName>
                                        </p:attrNameLst>
                                      </p:cBhvr>
                                      <p:to>
                                        <p:strVal val="visible"/>
                                      </p:to>
                                    </p:set>
                                    <p:animEffect transition="in" filter="wipe(down)">
                                      <p:cBhvr>
                                        <p:cTn id="22" dur="500"/>
                                        <p:tgtEl>
                                          <p:spTgt spid="103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down)">
                                      <p:cBhvr>
                                        <p:cTn id="3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P spid="22"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77456"/>
            <a:ext cx="9601200" cy="861179"/>
          </a:xfrm>
        </p:spPr>
        <p:txBody>
          <a:bodyPr/>
          <a:lstStyle/>
          <a:p>
            <a:r>
              <a:rPr lang="en-US"/>
              <a:t>2</a:t>
            </a:r>
            <a:r>
              <a:rPr lang="id-ID"/>
              <a:t>. </a:t>
            </a:r>
            <a:r>
              <a:rPr lang="en-US"/>
              <a:t>Notasi/Penulisan Vektor</a:t>
            </a:r>
            <a:endParaRPr lang="id-ID" dirty="0"/>
          </a:p>
        </p:txBody>
      </p:sp>
      <p:pic>
        <p:nvPicPr>
          <p:cNvPr id="4" name="Picture 3">
            <a:extLst>
              <a:ext uri="{FF2B5EF4-FFF2-40B4-BE49-F238E27FC236}">
                <a16:creationId xmlns:a16="http://schemas.microsoft.com/office/drawing/2014/main" id="{8612B4B7-FF21-4BE9-8C59-5E2073C3BC88}"/>
              </a:ext>
            </a:extLst>
          </p:cNvPr>
          <p:cNvPicPr>
            <a:picLocks noChangeAspect="1"/>
          </p:cNvPicPr>
          <p:nvPr/>
        </p:nvPicPr>
        <p:blipFill>
          <a:blip r:embed="rId2"/>
          <a:stretch>
            <a:fillRect/>
          </a:stretch>
        </p:blipFill>
        <p:spPr>
          <a:xfrm>
            <a:off x="2091402" y="1257218"/>
            <a:ext cx="3712701" cy="1656103"/>
          </a:xfrm>
          <a:prstGeom prst="rect">
            <a:avLst/>
          </a:prstGeom>
        </p:spPr>
      </p:pic>
      <p:pic>
        <p:nvPicPr>
          <p:cNvPr id="6" name="Picture 5">
            <a:extLst>
              <a:ext uri="{FF2B5EF4-FFF2-40B4-BE49-F238E27FC236}">
                <a16:creationId xmlns:a16="http://schemas.microsoft.com/office/drawing/2014/main" id="{CB730C5E-9B55-4FD3-9A51-F0D71427CC65}"/>
              </a:ext>
            </a:extLst>
          </p:cNvPr>
          <p:cNvPicPr>
            <a:picLocks noChangeAspect="1"/>
          </p:cNvPicPr>
          <p:nvPr/>
        </p:nvPicPr>
        <p:blipFill>
          <a:blip r:embed="rId3"/>
          <a:stretch>
            <a:fillRect/>
          </a:stretch>
        </p:blipFill>
        <p:spPr>
          <a:xfrm>
            <a:off x="2091402" y="3201294"/>
            <a:ext cx="7988263" cy="3140073"/>
          </a:xfrm>
          <a:prstGeom prst="rect">
            <a:avLst/>
          </a:prstGeom>
        </p:spPr>
      </p:pic>
    </p:spTree>
    <p:extLst>
      <p:ext uri="{BB962C8B-B14F-4D97-AF65-F5344CB8AC3E}">
        <p14:creationId xmlns:p14="http://schemas.microsoft.com/office/powerpoint/2010/main" val="343678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6EBA3F6-0A40-44F5-B2E5-287024C6F6A3}"/>
              </a:ext>
            </a:extLst>
          </p:cNvPr>
          <p:cNvPicPr>
            <a:picLocks noChangeAspect="1"/>
          </p:cNvPicPr>
          <p:nvPr/>
        </p:nvPicPr>
        <p:blipFill>
          <a:blip r:embed="rId2"/>
          <a:stretch>
            <a:fillRect/>
          </a:stretch>
        </p:blipFill>
        <p:spPr>
          <a:xfrm>
            <a:off x="902882" y="199139"/>
            <a:ext cx="7239000" cy="2419350"/>
          </a:xfrm>
          <a:prstGeom prst="rect">
            <a:avLst/>
          </a:prstGeom>
        </p:spPr>
      </p:pic>
    </p:spTree>
    <p:extLst>
      <p:ext uri="{BB962C8B-B14F-4D97-AF65-F5344CB8AC3E}">
        <p14:creationId xmlns:p14="http://schemas.microsoft.com/office/powerpoint/2010/main" val="2630882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075" y="239233"/>
            <a:ext cx="9601200" cy="558209"/>
          </a:xfrm>
        </p:spPr>
        <p:txBody>
          <a:bodyPr>
            <a:normAutofit fontScale="90000"/>
          </a:bodyPr>
          <a:lstStyle/>
          <a:p>
            <a:r>
              <a:rPr lang="en-US" sz="3600"/>
              <a:t>3</a:t>
            </a:r>
            <a:r>
              <a:rPr lang="id-ID" sz="3600"/>
              <a:t>. </a:t>
            </a:r>
            <a:r>
              <a:rPr lang="en-US" sz="3600"/>
              <a:t>Jenis-jenis Vektor</a:t>
            </a:r>
            <a:endParaRPr lang="id-ID" sz="3600" dirty="0"/>
          </a:p>
        </p:txBody>
      </p:sp>
      <p:sp>
        <p:nvSpPr>
          <p:cNvPr id="6" name="TextBox 5">
            <a:extLst>
              <a:ext uri="{FF2B5EF4-FFF2-40B4-BE49-F238E27FC236}">
                <a16:creationId xmlns:a16="http://schemas.microsoft.com/office/drawing/2014/main" id="{4D94B5C8-252E-456D-8285-81C23D9DA7E2}"/>
              </a:ext>
            </a:extLst>
          </p:cNvPr>
          <p:cNvSpPr txBox="1"/>
          <p:nvPr/>
        </p:nvSpPr>
        <p:spPr>
          <a:xfrm>
            <a:off x="808075" y="1284511"/>
            <a:ext cx="11039254" cy="646331"/>
          </a:xfrm>
          <a:prstGeom prst="rect">
            <a:avLst/>
          </a:prstGeom>
          <a:noFill/>
        </p:spPr>
        <p:txBody>
          <a:bodyPr wrap="square">
            <a:spAutoFit/>
          </a:bodyPr>
          <a:lstStyle/>
          <a:p>
            <a:pPr algn="just"/>
            <a:r>
              <a:rPr lang="en-US"/>
              <a:t>Kalian perhatikan vektor CD dengan panjang 4 cm dan arahnya membentuk sudut 45</a:t>
            </a:r>
            <a:r>
              <a:rPr lang="en-US" baseline="30000"/>
              <a:t>o </a:t>
            </a:r>
            <a:r>
              <a:rPr lang="en-US"/>
              <a:t>dengan horizontal. Kalian dapat menyebutkan vektor CD dengan panjang 4 cm dan arah Timur Laut jika merujuk pada arah mata angin.</a:t>
            </a:r>
          </a:p>
        </p:txBody>
      </p:sp>
      <p:pic>
        <p:nvPicPr>
          <p:cNvPr id="8" name="Picture 7">
            <a:extLst>
              <a:ext uri="{FF2B5EF4-FFF2-40B4-BE49-F238E27FC236}">
                <a16:creationId xmlns:a16="http://schemas.microsoft.com/office/drawing/2014/main" id="{DACBEB11-DEE1-4462-8CB5-E23C6E4B2D16}"/>
              </a:ext>
            </a:extLst>
          </p:cNvPr>
          <p:cNvPicPr>
            <a:picLocks noChangeAspect="1"/>
          </p:cNvPicPr>
          <p:nvPr/>
        </p:nvPicPr>
        <p:blipFill>
          <a:blip r:embed="rId2"/>
          <a:stretch>
            <a:fillRect/>
          </a:stretch>
        </p:blipFill>
        <p:spPr>
          <a:xfrm>
            <a:off x="902438" y="797442"/>
            <a:ext cx="3390900" cy="390525"/>
          </a:xfrm>
          <a:prstGeom prst="rect">
            <a:avLst/>
          </a:prstGeom>
        </p:spPr>
      </p:pic>
      <p:pic>
        <p:nvPicPr>
          <p:cNvPr id="10" name="Picture 9">
            <a:extLst>
              <a:ext uri="{FF2B5EF4-FFF2-40B4-BE49-F238E27FC236}">
                <a16:creationId xmlns:a16="http://schemas.microsoft.com/office/drawing/2014/main" id="{17505A42-5876-44F6-BFE2-C5E145F12E78}"/>
              </a:ext>
            </a:extLst>
          </p:cNvPr>
          <p:cNvPicPr>
            <a:picLocks noChangeAspect="1"/>
          </p:cNvPicPr>
          <p:nvPr/>
        </p:nvPicPr>
        <p:blipFill>
          <a:blip r:embed="rId3"/>
          <a:stretch>
            <a:fillRect/>
          </a:stretch>
        </p:blipFill>
        <p:spPr>
          <a:xfrm>
            <a:off x="1633537" y="2027386"/>
            <a:ext cx="1609725" cy="1495425"/>
          </a:xfrm>
          <a:prstGeom prst="rect">
            <a:avLst/>
          </a:prstGeom>
        </p:spPr>
      </p:pic>
      <p:pic>
        <p:nvPicPr>
          <p:cNvPr id="12" name="Picture 11">
            <a:extLst>
              <a:ext uri="{FF2B5EF4-FFF2-40B4-BE49-F238E27FC236}">
                <a16:creationId xmlns:a16="http://schemas.microsoft.com/office/drawing/2014/main" id="{F65966D5-7E41-48E7-BBB4-0F23463E6A18}"/>
              </a:ext>
            </a:extLst>
          </p:cNvPr>
          <p:cNvPicPr>
            <a:picLocks noChangeAspect="1"/>
          </p:cNvPicPr>
          <p:nvPr/>
        </p:nvPicPr>
        <p:blipFill>
          <a:blip r:embed="rId4"/>
          <a:stretch>
            <a:fillRect/>
          </a:stretch>
        </p:blipFill>
        <p:spPr>
          <a:xfrm>
            <a:off x="962024" y="3714418"/>
            <a:ext cx="4562475" cy="428625"/>
          </a:xfrm>
          <a:prstGeom prst="rect">
            <a:avLst/>
          </a:prstGeom>
        </p:spPr>
      </p:pic>
      <p:pic>
        <p:nvPicPr>
          <p:cNvPr id="14" name="Picture 13">
            <a:extLst>
              <a:ext uri="{FF2B5EF4-FFF2-40B4-BE49-F238E27FC236}">
                <a16:creationId xmlns:a16="http://schemas.microsoft.com/office/drawing/2014/main" id="{9671674B-C80C-4DA2-9AFE-AF18764E1F19}"/>
              </a:ext>
            </a:extLst>
          </p:cNvPr>
          <p:cNvPicPr>
            <a:picLocks noChangeAspect="1"/>
          </p:cNvPicPr>
          <p:nvPr/>
        </p:nvPicPr>
        <p:blipFill>
          <a:blip r:embed="rId5"/>
          <a:stretch>
            <a:fillRect/>
          </a:stretch>
        </p:blipFill>
        <p:spPr>
          <a:xfrm>
            <a:off x="1633537" y="4879458"/>
            <a:ext cx="1762125" cy="1181100"/>
          </a:xfrm>
          <a:prstGeom prst="rect">
            <a:avLst/>
          </a:prstGeom>
        </p:spPr>
      </p:pic>
      <p:sp>
        <p:nvSpPr>
          <p:cNvPr id="16" name="TextBox 15">
            <a:extLst>
              <a:ext uri="{FF2B5EF4-FFF2-40B4-BE49-F238E27FC236}">
                <a16:creationId xmlns:a16="http://schemas.microsoft.com/office/drawing/2014/main" id="{EE3103DC-9D4D-4611-9CB5-438DA540F3B5}"/>
              </a:ext>
            </a:extLst>
          </p:cNvPr>
          <p:cNvSpPr txBox="1"/>
          <p:nvPr/>
        </p:nvSpPr>
        <p:spPr>
          <a:xfrm>
            <a:off x="962023" y="4280828"/>
            <a:ext cx="9808757" cy="369332"/>
          </a:xfrm>
          <a:prstGeom prst="rect">
            <a:avLst/>
          </a:prstGeom>
          <a:noFill/>
        </p:spPr>
        <p:txBody>
          <a:bodyPr wrap="square">
            <a:spAutoFit/>
          </a:bodyPr>
          <a:lstStyle/>
          <a:p>
            <a:r>
              <a:rPr lang="en-US"/>
              <a:t>Andi berjalan sejauh 100 m dengan arah 30°, kemudian Andi kembali ke posisi semula</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9E0A668A-1E05-4302-BD86-1370A75A6F44}"/>
                  </a:ext>
                </a:extLst>
              </p:cNvPr>
              <p:cNvSpPr txBox="1"/>
              <p:nvPr/>
            </p:nvSpPr>
            <p:spPr>
              <a:xfrm>
                <a:off x="2091463" y="5167887"/>
                <a:ext cx="19159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𝑎</m:t>
                          </m:r>
                        </m:e>
                      </m:acc>
                    </m:oMath>
                  </m:oMathPara>
                </a14:m>
                <a:endParaRPr lang="en-US"/>
              </a:p>
            </p:txBody>
          </p:sp>
        </mc:Choice>
        <mc:Fallback xmlns="">
          <p:sp>
            <p:nvSpPr>
              <p:cNvPr id="17" name="TextBox 16">
                <a:extLst>
                  <a:ext uri="{FF2B5EF4-FFF2-40B4-BE49-F238E27FC236}">
                    <a16:creationId xmlns:a16="http://schemas.microsoft.com/office/drawing/2014/main" id="{9E0A668A-1E05-4302-BD86-1370A75A6F44}"/>
                  </a:ext>
                </a:extLst>
              </p:cNvPr>
              <p:cNvSpPr txBox="1">
                <a:spLocks noRot="1" noChangeAspect="1" noMove="1" noResize="1" noEditPoints="1" noAdjustHandles="1" noChangeArrowheads="1" noChangeShapeType="1" noTextEdit="1"/>
              </p:cNvSpPr>
              <p:nvPr/>
            </p:nvSpPr>
            <p:spPr>
              <a:xfrm>
                <a:off x="2091463" y="5167887"/>
                <a:ext cx="191591" cy="276999"/>
              </a:xfrm>
              <a:prstGeom prst="rect">
                <a:avLst/>
              </a:prstGeom>
              <a:blipFill>
                <a:blip r:embed="rId6"/>
                <a:stretch>
                  <a:fillRect l="-28125" t="-46667" r="-96875"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342DBD4C-D43B-4E94-9070-C082C1594AB5}"/>
                  </a:ext>
                </a:extLst>
              </p:cNvPr>
              <p:cNvSpPr txBox="1"/>
              <p:nvPr/>
            </p:nvSpPr>
            <p:spPr>
              <a:xfrm>
                <a:off x="2718783" y="5639728"/>
                <a:ext cx="36471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𝑎</m:t>
                          </m:r>
                        </m:e>
                      </m:acc>
                    </m:oMath>
                  </m:oMathPara>
                </a14:m>
                <a:endParaRPr lang="en-US"/>
              </a:p>
            </p:txBody>
          </p:sp>
        </mc:Choice>
        <mc:Fallback xmlns="">
          <p:sp>
            <p:nvSpPr>
              <p:cNvPr id="18" name="TextBox 17">
                <a:extLst>
                  <a:ext uri="{FF2B5EF4-FFF2-40B4-BE49-F238E27FC236}">
                    <a16:creationId xmlns:a16="http://schemas.microsoft.com/office/drawing/2014/main" id="{342DBD4C-D43B-4E94-9070-C082C1594AB5}"/>
                  </a:ext>
                </a:extLst>
              </p:cNvPr>
              <p:cNvSpPr txBox="1">
                <a:spLocks noRot="1" noChangeAspect="1" noMove="1" noResize="1" noEditPoints="1" noAdjustHandles="1" noChangeArrowheads="1" noChangeShapeType="1" noTextEdit="1"/>
              </p:cNvSpPr>
              <p:nvPr/>
            </p:nvSpPr>
            <p:spPr>
              <a:xfrm>
                <a:off x="2718783" y="5639728"/>
                <a:ext cx="364715" cy="276999"/>
              </a:xfrm>
              <a:prstGeom prst="rect">
                <a:avLst/>
              </a:prstGeom>
              <a:blipFill>
                <a:blip r:embed="rId7"/>
                <a:stretch>
                  <a:fillRect l="-3333" t="-43478" r="-91667" b="-10870"/>
                </a:stretch>
              </a:blipFill>
            </p:spPr>
            <p:txBody>
              <a:bodyPr/>
              <a:lstStyle/>
              <a:p>
                <a:r>
                  <a:rPr lang="en-US">
                    <a:noFill/>
                  </a:rPr>
                  <a:t> </a:t>
                </a:r>
              </a:p>
            </p:txBody>
          </p:sp>
        </mc:Fallback>
      </mc:AlternateContent>
      <p:pic>
        <p:nvPicPr>
          <p:cNvPr id="19" name="Picture 18">
            <a:extLst>
              <a:ext uri="{FF2B5EF4-FFF2-40B4-BE49-F238E27FC236}">
                <a16:creationId xmlns:a16="http://schemas.microsoft.com/office/drawing/2014/main" id="{19FB17E1-E3FF-4107-808E-9D5F927FB567}"/>
              </a:ext>
            </a:extLst>
          </p:cNvPr>
          <p:cNvPicPr>
            <a:picLocks noChangeAspect="1"/>
          </p:cNvPicPr>
          <p:nvPr/>
        </p:nvPicPr>
        <p:blipFill>
          <a:blip r:embed="rId8"/>
          <a:stretch>
            <a:fillRect/>
          </a:stretch>
        </p:blipFill>
        <p:spPr>
          <a:xfrm>
            <a:off x="3853588" y="4859098"/>
            <a:ext cx="7210425" cy="1171575"/>
          </a:xfrm>
          <a:prstGeom prst="rect">
            <a:avLst/>
          </a:prstGeom>
        </p:spPr>
      </p:pic>
    </p:spTree>
    <p:extLst>
      <p:ext uri="{BB962C8B-B14F-4D97-AF65-F5344CB8AC3E}">
        <p14:creationId xmlns:p14="http://schemas.microsoft.com/office/powerpoint/2010/main" val="193393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down)">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down)">
                                      <p:cBhvr>
                                        <p:cTn id="4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70F73F9-1469-4EF8-95BC-E766A9AA8455}"/>
              </a:ext>
            </a:extLst>
          </p:cNvPr>
          <p:cNvPicPr>
            <a:picLocks noChangeAspect="1"/>
          </p:cNvPicPr>
          <p:nvPr/>
        </p:nvPicPr>
        <p:blipFill>
          <a:blip r:embed="rId2"/>
          <a:stretch>
            <a:fillRect/>
          </a:stretch>
        </p:blipFill>
        <p:spPr>
          <a:xfrm>
            <a:off x="1145990" y="402155"/>
            <a:ext cx="7305675" cy="2162175"/>
          </a:xfrm>
          <a:prstGeom prst="rect">
            <a:avLst/>
          </a:prstGeom>
        </p:spPr>
      </p:pic>
      <p:pic>
        <p:nvPicPr>
          <p:cNvPr id="3" name="Picture 2">
            <a:extLst>
              <a:ext uri="{FF2B5EF4-FFF2-40B4-BE49-F238E27FC236}">
                <a16:creationId xmlns:a16="http://schemas.microsoft.com/office/drawing/2014/main" id="{13C0C248-FBE9-4D5E-A1BD-3252EF8C3F48}"/>
              </a:ext>
            </a:extLst>
          </p:cNvPr>
          <p:cNvPicPr>
            <a:picLocks noChangeAspect="1"/>
          </p:cNvPicPr>
          <p:nvPr/>
        </p:nvPicPr>
        <p:blipFill>
          <a:blip r:embed="rId3"/>
          <a:stretch>
            <a:fillRect/>
          </a:stretch>
        </p:blipFill>
        <p:spPr>
          <a:xfrm>
            <a:off x="1016184" y="2770667"/>
            <a:ext cx="7286625" cy="2209800"/>
          </a:xfrm>
          <a:prstGeom prst="rect">
            <a:avLst/>
          </a:prstGeom>
        </p:spPr>
      </p:pic>
    </p:spTree>
    <p:extLst>
      <p:ext uri="{BB962C8B-B14F-4D97-AF65-F5344CB8AC3E}">
        <p14:creationId xmlns:p14="http://schemas.microsoft.com/office/powerpoint/2010/main" val="1442402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B0EDE3E-5F4F-41F9-954C-5FD63BFEA292}"/>
              </a:ext>
            </a:extLst>
          </p:cNvPr>
          <p:cNvPicPr>
            <a:picLocks noChangeAspect="1"/>
          </p:cNvPicPr>
          <p:nvPr/>
        </p:nvPicPr>
        <p:blipFill>
          <a:blip r:embed="rId2"/>
          <a:stretch>
            <a:fillRect/>
          </a:stretch>
        </p:blipFill>
        <p:spPr>
          <a:xfrm>
            <a:off x="873309" y="200911"/>
            <a:ext cx="4810125" cy="438150"/>
          </a:xfrm>
          <a:prstGeom prst="rect">
            <a:avLst/>
          </a:prstGeom>
        </p:spPr>
      </p:pic>
      <p:pic>
        <p:nvPicPr>
          <p:cNvPr id="7" name="Picture 6">
            <a:extLst>
              <a:ext uri="{FF2B5EF4-FFF2-40B4-BE49-F238E27FC236}">
                <a16:creationId xmlns:a16="http://schemas.microsoft.com/office/drawing/2014/main" id="{25440885-FB7A-4B76-A33D-ED0EB293FA58}"/>
              </a:ext>
            </a:extLst>
          </p:cNvPr>
          <p:cNvPicPr>
            <a:picLocks noChangeAspect="1"/>
          </p:cNvPicPr>
          <p:nvPr/>
        </p:nvPicPr>
        <p:blipFill>
          <a:blip r:embed="rId3"/>
          <a:stretch>
            <a:fillRect/>
          </a:stretch>
        </p:blipFill>
        <p:spPr>
          <a:xfrm>
            <a:off x="1581150" y="747823"/>
            <a:ext cx="2628900" cy="1981200"/>
          </a:xfrm>
          <a:prstGeom prst="rect">
            <a:avLst/>
          </a:prstGeom>
        </p:spPr>
      </p:pic>
      <p:sp>
        <p:nvSpPr>
          <p:cNvPr id="9" name="TextBox 8">
            <a:extLst>
              <a:ext uri="{FF2B5EF4-FFF2-40B4-BE49-F238E27FC236}">
                <a16:creationId xmlns:a16="http://schemas.microsoft.com/office/drawing/2014/main" id="{00F767EC-96F9-4B88-A8D7-684B49CAA179}"/>
              </a:ext>
            </a:extLst>
          </p:cNvPr>
          <p:cNvSpPr txBox="1"/>
          <p:nvPr/>
        </p:nvSpPr>
        <p:spPr>
          <a:xfrm>
            <a:off x="4367323" y="989404"/>
            <a:ext cx="7392286" cy="1200329"/>
          </a:xfrm>
          <a:prstGeom prst="rect">
            <a:avLst/>
          </a:prstGeom>
          <a:noFill/>
        </p:spPr>
        <p:txBody>
          <a:bodyPr wrap="square">
            <a:spAutoFit/>
          </a:bodyPr>
          <a:lstStyle/>
          <a:p>
            <a:r>
              <a:rPr lang="en-US"/>
              <a:t>Ketiga vektor, dalam gambar di samping, sama atau ekuivalen walaupun ketiganya mempunyai titik awal yang berbeda, sehingga dapat dituliskan sebagai berikut. CD = EF = KL </a:t>
            </a:r>
          </a:p>
          <a:p>
            <a:r>
              <a:rPr lang="en-US"/>
              <a:t>Vektor CD ekuivalen dengan vektor EF dan vektor KL.</a:t>
            </a:r>
          </a:p>
        </p:txBody>
      </p:sp>
      <p:pic>
        <p:nvPicPr>
          <p:cNvPr id="11" name="Picture 10">
            <a:extLst>
              <a:ext uri="{FF2B5EF4-FFF2-40B4-BE49-F238E27FC236}">
                <a16:creationId xmlns:a16="http://schemas.microsoft.com/office/drawing/2014/main" id="{15D51A70-D7D7-4829-A901-9DCA1C169DC2}"/>
              </a:ext>
            </a:extLst>
          </p:cNvPr>
          <p:cNvPicPr>
            <a:picLocks noChangeAspect="1"/>
          </p:cNvPicPr>
          <p:nvPr/>
        </p:nvPicPr>
        <p:blipFill>
          <a:blip r:embed="rId4"/>
          <a:stretch>
            <a:fillRect/>
          </a:stretch>
        </p:blipFill>
        <p:spPr>
          <a:xfrm>
            <a:off x="1278676" y="3079366"/>
            <a:ext cx="7210425" cy="1162050"/>
          </a:xfrm>
          <a:prstGeom prst="rect">
            <a:avLst/>
          </a:prstGeom>
        </p:spPr>
      </p:pic>
    </p:spTree>
    <p:extLst>
      <p:ext uri="{BB962C8B-B14F-4D97-AF65-F5344CB8AC3E}">
        <p14:creationId xmlns:p14="http://schemas.microsoft.com/office/powerpoint/2010/main" val="206964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enjumlahan Vektor">
            <a:extLst>
              <a:ext uri="{FF2B5EF4-FFF2-40B4-BE49-F238E27FC236}">
                <a16:creationId xmlns:a16="http://schemas.microsoft.com/office/drawing/2014/main" id="{A9EAF204-3409-4CE9-B834-2B4EC41862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6144" y="1721096"/>
            <a:ext cx="7704814" cy="466141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C56117F5-6D03-4B9C-96BF-F10203885C94}"/>
              </a:ext>
            </a:extLst>
          </p:cNvPr>
          <p:cNvSpPr txBox="1"/>
          <p:nvPr/>
        </p:nvSpPr>
        <p:spPr>
          <a:xfrm>
            <a:off x="887183" y="968441"/>
            <a:ext cx="7392286" cy="646331"/>
          </a:xfrm>
          <a:prstGeom prst="rect">
            <a:avLst/>
          </a:prstGeom>
          <a:noFill/>
        </p:spPr>
        <p:txBody>
          <a:bodyPr wrap="square">
            <a:spAutoFit/>
          </a:bodyPr>
          <a:lstStyle/>
          <a:p>
            <a:r>
              <a:rPr lang="en-US"/>
              <a:t>Perhatikan gambar berikut ini! Tentukan pasangan vector yang sama dan vektor yang berlawanan!</a:t>
            </a:r>
          </a:p>
        </p:txBody>
      </p:sp>
      <p:sp>
        <p:nvSpPr>
          <p:cNvPr id="2" name="TextBox 1">
            <a:extLst>
              <a:ext uri="{FF2B5EF4-FFF2-40B4-BE49-F238E27FC236}">
                <a16:creationId xmlns:a16="http://schemas.microsoft.com/office/drawing/2014/main" id="{3E10DDBC-B254-446A-B11D-5E53C0AFFD93}"/>
              </a:ext>
            </a:extLst>
          </p:cNvPr>
          <p:cNvSpPr txBox="1"/>
          <p:nvPr/>
        </p:nvSpPr>
        <p:spPr>
          <a:xfrm>
            <a:off x="914387" y="322110"/>
            <a:ext cx="1915909" cy="646331"/>
          </a:xfrm>
          <a:prstGeom prst="rect">
            <a:avLst/>
          </a:prstGeom>
          <a:noFill/>
        </p:spPr>
        <p:txBody>
          <a:bodyPr wrap="none" rtlCol="0">
            <a:spAutoFit/>
          </a:bodyPr>
          <a:lstStyle/>
          <a:p>
            <a:r>
              <a:rPr lang="en-US" sz="3600">
                <a:solidFill>
                  <a:srgbClr val="FF0000"/>
                </a:solidFill>
                <a:latin typeface="Brush Script MT" panose="03060802040406070304" pitchFamily="66" charset="0"/>
              </a:rPr>
              <a:t>Contoh soal</a:t>
            </a:r>
          </a:p>
        </p:txBody>
      </p:sp>
    </p:spTree>
    <p:extLst>
      <p:ext uri="{BB962C8B-B14F-4D97-AF65-F5344CB8AC3E}">
        <p14:creationId xmlns:p14="http://schemas.microsoft.com/office/powerpoint/2010/main" val="3524626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4880" y="335280"/>
            <a:ext cx="2011320" cy="276999"/>
          </a:xfrm>
          <a:prstGeom prst="rect">
            <a:avLst/>
          </a:prstGeom>
          <a:noFill/>
        </p:spPr>
        <p:txBody>
          <a:bodyPr wrap="none" lIns="0" tIns="0" rIns="0" bIns="0" rtlCol="0">
            <a:spAutoFit/>
          </a:bodyPr>
          <a:lstStyle/>
          <a:p>
            <a:r>
              <a:rPr lang="id-ID" b="1" dirty="0"/>
              <a:t>JENIS-JENIS VEKTOR</a:t>
            </a:r>
          </a:p>
        </p:txBody>
      </p:sp>
      <p:sp>
        <p:nvSpPr>
          <p:cNvPr id="5" name="TextBox 4"/>
          <p:cNvSpPr txBox="1"/>
          <p:nvPr/>
        </p:nvSpPr>
        <p:spPr>
          <a:xfrm>
            <a:off x="995680" y="812800"/>
            <a:ext cx="1582934" cy="276999"/>
          </a:xfrm>
          <a:prstGeom prst="rect">
            <a:avLst/>
          </a:prstGeom>
          <a:noFill/>
        </p:spPr>
        <p:txBody>
          <a:bodyPr wrap="none" lIns="0" tIns="0" rIns="0" bIns="0" rtlCol="0">
            <a:spAutoFit/>
          </a:bodyPr>
          <a:lstStyle/>
          <a:p>
            <a:pPr marL="342900" indent="-342900">
              <a:buAutoNum type="arabicPeriod"/>
            </a:pPr>
            <a:r>
              <a:rPr lang="id-ID" b="1" dirty="0"/>
              <a:t>Vektor posisi</a:t>
            </a:r>
          </a:p>
        </p:txBody>
      </p:sp>
      <p:sp>
        <p:nvSpPr>
          <p:cNvPr id="6" name="TextBox 5"/>
          <p:cNvSpPr txBox="1"/>
          <p:nvPr/>
        </p:nvSpPr>
        <p:spPr>
          <a:xfrm>
            <a:off x="1121606" y="1151820"/>
            <a:ext cx="9206751" cy="276999"/>
          </a:xfrm>
          <a:prstGeom prst="rect">
            <a:avLst/>
          </a:prstGeom>
          <a:noFill/>
        </p:spPr>
        <p:txBody>
          <a:bodyPr wrap="none" lIns="0" tIns="0" rIns="0" bIns="0" rtlCol="0">
            <a:spAutoFit/>
          </a:bodyPr>
          <a:lstStyle/>
          <a:p>
            <a:r>
              <a:rPr lang="id-ID" dirty="0"/>
              <a:t>Suatu vektor posisi yang titik pangkalnya/awalnya di titik O (0,0) dan titik ujungnya disuatu titik.</a:t>
            </a:r>
          </a:p>
        </p:txBody>
      </p:sp>
      <p:grpSp>
        <p:nvGrpSpPr>
          <p:cNvPr id="7" name="Group 6"/>
          <p:cNvGrpSpPr/>
          <p:nvPr/>
        </p:nvGrpSpPr>
        <p:grpSpPr>
          <a:xfrm>
            <a:off x="1133673" y="1629340"/>
            <a:ext cx="1633734" cy="1572146"/>
            <a:chOff x="7817476" y="1429556"/>
            <a:chExt cx="3129566" cy="2985752"/>
          </a:xfrm>
        </p:grpSpPr>
        <p:cxnSp>
          <p:nvCxnSpPr>
            <p:cNvPr id="8" name="Straight Arrow Connector 7"/>
            <p:cNvCxnSpPr/>
            <p:nvPr/>
          </p:nvCxnSpPr>
          <p:spPr>
            <a:xfrm>
              <a:off x="7817476" y="4134118"/>
              <a:ext cx="312956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flipV="1">
              <a:off x="8278968" y="1429556"/>
              <a:ext cx="0" cy="29857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sp>
        <p:nvSpPr>
          <p:cNvPr id="10" name="Rectangle 9"/>
          <p:cNvSpPr/>
          <p:nvPr/>
        </p:nvSpPr>
        <p:spPr>
          <a:xfrm>
            <a:off x="1095036" y="2994038"/>
            <a:ext cx="330540" cy="369332"/>
          </a:xfrm>
          <a:prstGeom prst="rect">
            <a:avLst/>
          </a:prstGeom>
        </p:spPr>
        <p:txBody>
          <a:bodyPr wrap="none">
            <a:spAutoFit/>
          </a:bodyPr>
          <a:lstStyle/>
          <a:p>
            <a:r>
              <a:rPr lang="id-ID" dirty="0"/>
              <a:t>O</a:t>
            </a:r>
          </a:p>
        </p:txBody>
      </p:sp>
      <p:cxnSp>
        <p:nvCxnSpPr>
          <p:cNvPr id="12" name="Straight Arrow Connector 11"/>
          <p:cNvCxnSpPr/>
          <p:nvPr/>
        </p:nvCxnSpPr>
        <p:spPr>
          <a:xfrm flipV="1">
            <a:off x="1374587" y="1996225"/>
            <a:ext cx="1085278" cy="107008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3" name="Rectangle 12"/>
          <p:cNvSpPr/>
          <p:nvPr/>
        </p:nvSpPr>
        <p:spPr>
          <a:xfrm>
            <a:off x="2305817" y="1717436"/>
            <a:ext cx="308098" cy="369332"/>
          </a:xfrm>
          <a:prstGeom prst="rect">
            <a:avLst/>
          </a:prstGeom>
        </p:spPr>
        <p:txBody>
          <a:bodyPr wrap="none">
            <a:spAutoFit/>
          </a:bodyPr>
          <a:lstStyle/>
          <a:p>
            <a:r>
              <a:rPr lang="id-ID" dirty="0"/>
              <a:t>A</a:t>
            </a:r>
          </a:p>
        </p:txBody>
      </p:sp>
      <mc:AlternateContent xmlns:mc="http://schemas.openxmlformats.org/markup-compatibility/2006" xmlns:a14="http://schemas.microsoft.com/office/drawing/2010/main">
        <mc:Choice Requires="a14">
          <p:sp>
            <p:nvSpPr>
              <p:cNvPr id="14" name="Rectangle 13"/>
              <p:cNvSpPr/>
              <p:nvPr/>
            </p:nvSpPr>
            <p:spPr>
              <a:xfrm>
                <a:off x="1574283" y="2161933"/>
                <a:ext cx="37625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id-ID" i="1">
                              <a:latin typeface="Cambria Math" panose="02040503050406030204" pitchFamily="18" charset="0"/>
                            </a:rPr>
                          </m:ctrlPr>
                        </m:accPr>
                        <m:e>
                          <m:r>
                            <a:rPr lang="id-ID" i="1">
                              <a:latin typeface="Cambria Math" panose="02040503050406030204" pitchFamily="18" charset="0"/>
                            </a:rPr>
                            <m:t>𝑎</m:t>
                          </m:r>
                        </m:e>
                      </m:acc>
                    </m:oMath>
                  </m:oMathPara>
                </a14:m>
                <a:endParaRPr lang="id-ID" dirty="0"/>
              </a:p>
            </p:txBody>
          </p:sp>
        </mc:Choice>
        <mc:Fallback xmlns="">
          <p:sp>
            <p:nvSpPr>
              <p:cNvPr id="14" name="Rectangle 13"/>
              <p:cNvSpPr>
                <a:spLocks noRot="1" noChangeAspect="1" noMove="1" noResize="1" noEditPoints="1" noAdjustHandles="1" noChangeArrowheads="1" noChangeShapeType="1" noTextEdit="1"/>
              </p:cNvSpPr>
              <p:nvPr/>
            </p:nvSpPr>
            <p:spPr>
              <a:xfrm>
                <a:off x="1574283" y="2161933"/>
                <a:ext cx="376257" cy="369332"/>
              </a:xfrm>
              <a:prstGeom prst="rect">
                <a:avLst/>
              </a:prstGeom>
              <a:blipFill rotWithShape="0">
                <a:blip r:embed="rId2"/>
                <a:stretch>
                  <a:fillRect/>
                </a:stretch>
              </a:blipFill>
            </p:spPr>
            <p:txBody>
              <a:bodyPr/>
              <a:lstStyle/>
              <a:p>
                <a:r>
                  <a:rPr lang="id-ID">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3178013" y="1626893"/>
                <a:ext cx="6435673" cy="923907"/>
              </a:xfrm>
              <a:prstGeom prst="rect">
                <a:avLst/>
              </a:prstGeom>
            </p:spPr>
            <p:txBody>
              <a:bodyPr wrap="none">
                <a:spAutoFit/>
              </a:bodyPr>
              <a:lstStyle/>
              <a:p>
                <a:r>
                  <a:rPr lang="id-ID" dirty="0"/>
                  <a:t>Vektor posisi dari titik A adalah vektor yang titik pangkalnya di 0 </a:t>
                </a:r>
              </a:p>
              <a:p>
                <a:r>
                  <a:rPr lang="id-ID" dirty="0"/>
                  <a:t>Dan ujungnya di titik A. Vektor posisi dari titik A ditulis </a:t>
                </a:r>
                <a14:m>
                  <m:oMath xmlns:m="http://schemas.openxmlformats.org/officeDocument/2006/math">
                    <m:acc>
                      <m:accPr>
                        <m:chr m:val="̅"/>
                        <m:ctrlPr>
                          <a:rPr lang="id-ID" i="1">
                            <a:latin typeface="Cambria Math" panose="02040503050406030204" pitchFamily="18" charset="0"/>
                          </a:rPr>
                        </m:ctrlPr>
                      </m:accPr>
                      <m:e>
                        <m:r>
                          <a:rPr lang="id-ID" b="0" i="1" smtClean="0">
                            <a:latin typeface="Cambria Math" panose="02040503050406030204" pitchFamily="18" charset="0"/>
                          </a:rPr>
                          <m:t>𝑂𝐴</m:t>
                        </m:r>
                      </m:e>
                    </m:acc>
                  </m:oMath>
                </a14:m>
                <a:r>
                  <a:rPr lang="id-ID" dirty="0"/>
                  <a:t> atau </a:t>
                </a:r>
                <a14:m>
                  <m:oMath xmlns:m="http://schemas.openxmlformats.org/officeDocument/2006/math">
                    <m:acc>
                      <m:accPr>
                        <m:chr m:val="̅"/>
                        <m:ctrlPr>
                          <a:rPr lang="id-ID" i="1">
                            <a:latin typeface="Cambria Math" panose="02040503050406030204" pitchFamily="18" charset="0"/>
                          </a:rPr>
                        </m:ctrlPr>
                      </m:accPr>
                      <m:e>
                        <m:r>
                          <a:rPr lang="id-ID" i="1">
                            <a:latin typeface="Cambria Math" panose="02040503050406030204" pitchFamily="18" charset="0"/>
                          </a:rPr>
                          <m:t>𝑎</m:t>
                        </m:r>
                      </m:e>
                    </m:acc>
                  </m:oMath>
                </a14:m>
                <a:endParaRPr lang="id-ID" dirty="0"/>
              </a:p>
              <a:p>
                <a:endParaRPr lang="id-ID" dirty="0"/>
              </a:p>
            </p:txBody>
          </p:sp>
        </mc:Choice>
        <mc:Fallback xmlns="">
          <p:sp>
            <p:nvSpPr>
              <p:cNvPr id="15" name="Rectangle 14"/>
              <p:cNvSpPr>
                <a:spLocks noRot="1" noChangeAspect="1" noMove="1" noResize="1" noEditPoints="1" noAdjustHandles="1" noChangeArrowheads="1" noChangeShapeType="1" noTextEdit="1"/>
              </p:cNvSpPr>
              <p:nvPr/>
            </p:nvSpPr>
            <p:spPr>
              <a:xfrm>
                <a:off x="3178013" y="1626893"/>
                <a:ext cx="6435673" cy="923907"/>
              </a:xfrm>
              <a:prstGeom prst="rect">
                <a:avLst/>
              </a:prstGeom>
              <a:blipFill rotWithShape="0">
                <a:blip r:embed="rId3"/>
                <a:stretch>
                  <a:fillRect l="-758" t="-3974" r="-2746"/>
                </a:stretch>
              </a:blipFill>
            </p:spPr>
            <p:txBody>
              <a:bodyPr/>
              <a:lstStyle/>
              <a:p>
                <a:r>
                  <a:rPr lang="id-ID">
                    <a:noFill/>
                  </a:rPr>
                  <a:t> </a:t>
                </a:r>
              </a:p>
            </p:txBody>
          </p:sp>
        </mc:Fallback>
      </mc:AlternateContent>
      <p:sp>
        <p:nvSpPr>
          <p:cNvPr id="16" name="TextBox 15"/>
          <p:cNvSpPr txBox="1"/>
          <p:nvPr/>
        </p:nvSpPr>
        <p:spPr>
          <a:xfrm>
            <a:off x="995680" y="3361651"/>
            <a:ext cx="1249509" cy="276999"/>
          </a:xfrm>
          <a:prstGeom prst="rect">
            <a:avLst/>
          </a:prstGeom>
          <a:noFill/>
        </p:spPr>
        <p:txBody>
          <a:bodyPr wrap="none" lIns="0" tIns="0" rIns="0" bIns="0" rtlCol="0">
            <a:spAutoFit/>
          </a:bodyPr>
          <a:lstStyle/>
          <a:p>
            <a:r>
              <a:rPr lang="id-ID" b="1" dirty="0"/>
              <a:t>2. Vektor Nol</a:t>
            </a:r>
          </a:p>
        </p:txBody>
      </p:sp>
      <mc:AlternateContent xmlns:mc="http://schemas.openxmlformats.org/markup-compatibility/2006" xmlns:a14="http://schemas.microsoft.com/office/drawing/2010/main">
        <mc:Choice Requires="a14">
          <p:sp>
            <p:nvSpPr>
              <p:cNvPr id="17" name="TextBox 16"/>
              <p:cNvSpPr txBox="1"/>
              <p:nvPr/>
            </p:nvSpPr>
            <p:spPr>
              <a:xfrm>
                <a:off x="1183638" y="3658716"/>
                <a:ext cx="8126777" cy="830997"/>
              </a:xfrm>
              <a:prstGeom prst="rect">
                <a:avLst/>
              </a:prstGeom>
              <a:noFill/>
            </p:spPr>
            <p:txBody>
              <a:bodyPr wrap="none" lIns="0" tIns="0" rIns="0" bIns="0" rtlCol="0">
                <a:spAutoFit/>
              </a:bodyPr>
              <a:lstStyle/>
              <a:p>
                <a:r>
                  <a:rPr lang="id-ID" dirty="0"/>
                  <a:t>Sebuah vektor yang titik awal dan titik ujungnya sama (berimpit) disebut vektor nol. </a:t>
                </a:r>
              </a:p>
              <a:p>
                <a:r>
                  <a:rPr lang="id-ID" dirty="0"/>
                  <a:t>Contoh:</a:t>
                </a:r>
              </a:p>
              <a:p>
                <a:r>
                  <a:rPr lang="id-ID" dirty="0"/>
                  <a:t> </a:t>
                </a:r>
                <a14:m>
                  <m:oMath xmlns:m="http://schemas.openxmlformats.org/officeDocument/2006/math">
                    <m:acc>
                      <m:accPr>
                        <m:chr m:val="̅"/>
                        <m:ctrlPr>
                          <a:rPr lang="id-ID" i="1">
                            <a:latin typeface="Cambria Math" panose="02040503050406030204" pitchFamily="18" charset="0"/>
                          </a:rPr>
                        </m:ctrlPr>
                      </m:accPr>
                      <m:e>
                        <m:r>
                          <a:rPr lang="id-ID" b="0" i="1" smtClean="0">
                            <a:latin typeface="Cambria Math" panose="02040503050406030204" pitchFamily="18" charset="0"/>
                          </a:rPr>
                          <m:t>𝐴</m:t>
                        </m:r>
                        <m:r>
                          <a:rPr lang="id-ID" i="1">
                            <a:latin typeface="Cambria Math" panose="02040503050406030204" pitchFamily="18" charset="0"/>
                          </a:rPr>
                          <m:t>𝐴</m:t>
                        </m:r>
                      </m:e>
                    </m:acc>
                    <m:r>
                      <a:rPr lang="id-ID" b="0" i="1" smtClean="0">
                        <a:latin typeface="Cambria Math" panose="02040503050406030204" pitchFamily="18" charset="0"/>
                      </a:rPr>
                      <m:t>=</m:t>
                    </m:r>
                    <m:acc>
                      <m:accPr>
                        <m:chr m:val="̅"/>
                        <m:ctrlPr>
                          <a:rPr lang="id-ID" i="1">
                            <a:latin typeface="Cambria Math" panose="02040503050406030204" pitchFamily="18" charset="0"/>
                          </a:rPr>
                        </m:ctrlPr>
                      </m:accPr>
                      <m:e>
                        <m:r>
                          <a:rPr lang="id-ID" i="1">
                            <a:latin typeface="Cambria Math" panose="02040503050406030204" pitchFamily="18" charset="0"/>
                          </a:rPr>
                          <m:t>𝑂</m:t>
                        </m:r>
                      </m:e>
                    </m:acc>
                    <m:r>
                      <a:rPr lang="id-ID" b="0" i="1" smtClean="0">
                        <a:latin typeface="Cambria Math" panose="02040503050406030204" pitchFamily="18" charset="0"/>
                      </a:rPr>
                      <m:t>,</m:t>
                    </m:r>
                    <m:acc>
                      <m:accPr>
                        <m:chr m:val="̅"/>
                        <m:ctrlPr>
                          <a:rPr lang="id-ID" i="1">
                            <a:latin typeface="Cambria Math" panose="02040503050406030204" pitchFamily="18" charset="0"/>
                          </a:rPr>
                        </m:ctrlPr>
                      </m:accPr>
                      <m:e>
                        <m:r>
                          <a:rPr lang="id-ID" b="0" i="1" smtClean="0">
                            <a:latin typeface="Cambria Math" panose="02040503050406030204" pitchFamily="18" charset="0"/>
                          </a:rPr>
                          <m:t>𝐵𝐵</m:t>
                        </m:r>
                      </m:e>
                    </m:acc>
                    <m:r>
                      <a:rPr lang="id-ID" b="0" i="1" smtClean="0">
                        <a:latin typeface="Cambria Math" panose="02040503050406030204" pitchFamily="18" charset="0"/>
                      </a:rPr>
                      <m:t>=</m:t>
                    </m:r>
                    <m:acc>
                      <m:accPr>
                        <m:chr m:val="̅"/>
                        <m:ctrlPr>
                          <a:rPr lang="id-ID" i="1">
                            <a:latin typeface="Cambria Math" panose="02040503050406030204" pitchFamily="18" charset="0"/>
                          </a:rPr>
                        </m:ctrlPr>
                      </m:accPr>
                      <m:e>
                        <m:r>
                          <a:rPr lang="id-ID" i="1">
                            <a:latin typeface="Cambria Math" panose="02040503050406030204" pitchFamily="18" charset="0"/>
                          </a:rPr>
                          <m:t>𝑂</m:t>
                        </m:r>
                      </m:e>
                    </m:acc>
                  </m:oMath>
                </a14:m>
                <a:endParaRPr lang="id-ID" dirty="0"/>
              </a:p>
            </p:txBody>
          </p:sp>
        </mc:Choice>
        <mc:Fallback xmlns="">
          <p:sp>
            <p:nvSpPr>
              <p:cNvPr id="17" name="TextBox 16"/>
              <p:cNvSpPr txBox="1">
                <a:spLocks noRot="1" noChangeAspect="1" noMove="1" noResize="1" noEditPoints="1" noAdjustHandles="1" noChangeArrowheads="1" noChangeShapeType="1" noTextEdit="1"/>
              </p:cNvSpPr>
              <p:nvPr/>
            </p:nvSpPr>
            <p:spPr>
              <a:xfrm>
                <a:off x="1183638" y="3658716"/>
                <a:ext cx="8126777" cy="830997"/>
              </a:xfrm>
              <a:prstGeom prst="rect">
                <a:avLst/>
              </a:prstGeom>
              <a:blipFill rotWithShape="0">
                <a:blip r:embed="rId4"/>
                <a:stretch>
                  <a:fillRect l="-1725" t="-9489" r="-825" b="-2920"/>
                </a:stretch>
              </a:blipFill>
            </p:spPr>
            <p:txBody>
              <a:bodyPr/>
              <a:lstStyle/>
              <a:p>
                <a:r>
                  <a:rPr lang="id-ID">
                    <a:noFill/>
                  </a:rPr>
                  <a:t> </a:t>
                </a:r>
              </a:p>
            </p:txBody>
          </p:sp>
        </mc:Fallback>
      </mc:AlternateContent>
      <p:sp>
        <p:nvSpPr>
          <p:cNvPr id="18" name="TextBox 17"/>
          <p:cNvSpPr txBox="1"/>
          <p:nvPr/>
        </p:nvSpPr>
        <p:spPr>
          <a:xfrm>
            <a:off x="977246" y="4560641"/>
            <a:ext cx="1619802" cy="276999"/>
          </a:xfrm>
          <a:prstGeom prst="rect">
            <a:avLst/>
          </a:prstGeom>
          <a:noFill/>
        </p:spPr>
        <p:txBody>
          <a:bodyPr wrap="none" lIns="0" tIns="0" rIns="0" bIns="0" rtlCol="0">
            <a:spAutoFit/>
          </a:bodyPr>
          <a:lstStyle/>
          <a:p>
            <a:r>
              <a:rPr lang="id-ID" b="1" dirty="0"/>
              <a:t>3. Vektor Satuan</a:t>
            </a:r>
          </a:p>
        </p:txBody>
      </p:sp>
      <mc:AlternateContent xmlns:mc="http://schemas.openxmlformats.org/markup-compatibility/2006" xmlns:a14="http://schemas.microsoft.com/office/drawing/2010/main">
        <mc:Choice Requires="a14">
          <p:sp>
            <p:nvSpPr>
              <p:cNvPr id="23" name="TextBox 22"/>
              <p:cNvSpPr txBox="1"/>
              <p:nvPr/>
            </p:nvSpPr>
            <p:spPr>
              <a:xfrm>
                <a:off x="1095036" y="4899289"/>
                <a:ext cx="8969122" cy="1777153"/>
              </a:xfrm>
              <a:prstGeom prst="rect">
                <a:avLst/>
              </a:prstGeom>
              <a:noFill/>
            </p:spPr>
            <p:txBody>
              <a:bodyPr wrap="none" lIns="0" tIns="0" rIns="0" bIns="0" rtlCol="0">
                <a:spAutoFit/>
              </a:bodyPr>
              <a:lstStyle/>
              <a:p>
                <a:r>
                  <a:rPr lang="id-ID" dirty="0"/>
                  <a:t>Vektor satuan adalah suatu vektor yang panjangnya satu satuan dan dinotasikan sebagai </a:t>
                </a:r>
                <a14:m>
                  <m:oMath xmlns:m="http://schemas.openxmlformats.org/officeDocument/2006/math">
                    <m:r>
                      <a:rPr lang="id-ID" b="0" i="1" smtClean="0">
                        <a:latin typeface="Cambria Math" panose="02040503050406030204" pitchFamily="18" charset="0"/>
                      </a:rPr>
                      <m:t>𝑒</m:t>
                    </m:r>
                  </m:oMath>
                </a14:m>
                <a:r>
                  <a:rPr lang="id-ID" dirty="0"/>
                  <a:t>. </a:t>
                </a:r>
              </a:p>
              <a:p>
                <a:r>
                  <a:rPr lang="id-ID" dirty="0"/>
                  <a:t>Hal ini berarti </a:t>
                </a:r>
                <a14:m>
                  <m:oMath xmlns:m="http://schemas.openxmlformats.org/officeDocument/2006/math">
                    <m:d>
                      <m:dPr>
                        <m:begChr m:val="|"/>
                        <m:endChr m:val="|"/>
                        <m:ctrlPr>
                          <a:rPr lang="id-ID" b="0" i="1" smtClean="0">
                            <a:latin typeface="Cambria Math" panose="02040503050406030204" pitchFamily="18" charset="0"/>
                          </a:rPr>
                        </m:ctrlPr>
                      </m:dPr>
                      <m:e>
                        <m:r>
                          <a:rPr lang="id-ID" i="1">
                            <a:latin typeface="Cambria Math" panose="02040503050406030204" pitchFamily="18" charset="0"/>
                          </a:rPr>
                          <m:t>𝑒</m:t>
                        </m:r>
                      </m:e>
                    </m:d>
                    <m:r>
                      <a:rPr lang="id-ID" b="0" i="1" smtClean="0">
                        <a:latin typeface="Cambria Math" panose="02040503050406030204" pitchFamily="18" charset="0"/>
                      </a:rPr>
                      <m:t>=1</m:t>
                    </m:r>
                  </m:oMath>
                </a14:m>
                <a:r>
                  <a:rPr lang="id-ID" dirty="0"/>
                  <a:t>.  </a:t>
                </a:r>
              </a:p>
              <a:p>
                <a:r>
                  <a:rPr lang="id-ID" dirty="0"/>
                  <a:t>Vektor satuan dari vektor </a:t>
                </a:r>
                <a14:m>
                  <m:oMath xmlns:m="http://schemas.openxmlformats.org/officeDocument/2006/math">
                    <m:acc>
                      <m:accPr>
                        <m:chr m:val="̅"/>
                        <m:ctrlPr>
                          <a:rPr lang="id-ID" i="1">
                            <a:latin typeface="Cambria Math" panose="02040503050406030204" pitchFamily="18" charset="0"/>
                          </a:rPr>
                        </m:ctrlPr>
                      </m:accPr>
                      <m:e>
                        <m:r>
                          <a:rPr lang="id-ID" b="0" i="1" smtClean="0">
                            <a:latin typeface="Cambria Math" panose="02040503050406030204" pitchFamily="18" charset="0"/>
                          </a:rPr>
                          <m:t>𝑎</m:t>
                        </m:r>
                      </m:e>
                    </m:acc>
                    <m:r>
                      <a:rPr lang="id-ID" b="0" i="1" smtClean="0">
                        <a:latin typeface="Cambria Math" panose="02040503050406030204" pitchFamily="18" charset="0"/>
                      </a:rPr>
                      <m:t>=</m:t>
                    </m:r>
                    <m:d>
                      <m:dPr>
                        <m:ctrlPr>
                          <a:rPr lang="id-ID" b="0" i="1" smtClean="0">
                            <a:latin typeface="Cambria Math" panose="02040503050406030204" pitchFamily="18" charset="0"/>
                          </a:rPr>
                        </m:ctrlPr>
                      </m:dPr>
                      <m:e>
                        <m:eqArr>
                          <m:eqArrPr>
                            <m:ctrlPr>
                              <a:rPr lang="id-ID" b="0" i="1" smtClean="0">
                                <a:latin typeface="Cambria Math" panose="02040503050406030204" pitchFamily="18" charset="0"/>
                              </a:rPr>
                            </m:ctrlPr>
                          </m:eqArrPr>
                          <m:e>
                            <m:sSub>
                              <m:sSubPr>
                                <m:ctrlPr>
                                  <a:rPr lang="id-ID" b="0" i="1" smtClean="0">
                                    <a:latin typeface="Cambria Math" panose="02040503050406030204" pitchFamily="18" charset="0"/>
                                  </a:rPr>
                                </m:ctrlPr>
                              </m:sSubPr>
                              <m:e>
                                <m:r>
                                  <a:rPr lang="id-ID" b="0" i="1" smtClean="0">
                                    <a:latin typeface="Cambria Math" panose="02040503050406030204" pitchFamily="18" charset="0"/>
                                  </a:rPr>
                                  <m:t>𝑎</m:t>
                                </m:r>
                              </m:e>
                              <m:sub>
                                <m:r>
                                  <a:rPr lang="id-ID" b="0" i="1" smtClean="0">
                                    <a:latin typeface="Cambria Math" panose="02040503050406030204" pitchFamily="18" charset="0"/>
                                  </a:rPr>
                                  <m:t>1</m:t>
                                </m:r>
                              </m:sub>
                            </m:sSub>
                          </m:e>
                          <m:e>
                            <m:sSub>
                              <m:sSubPr>
                                <m:ctrlPr>
                                  <a:rPr lang="id-ID" i="1">
                                    <a:latin typeface="Cambria Math" panose="02040503050406030204" pitchFamily="18" charset="0"/>
                                  </a:rPr>
                                </m:ctrlPr>
                              </m:sSubPr>
                              <m:e>
                                <m:r>
                                  <a:rPr lang="id-ID" b="0" i="1" smtClean="0">
                                    <a:latin typeface="Cambria Math" panose="02040503050406030204" pitchFamily="18" charset="0"/>
                                  </a:rPr>
                                  <m:t>𝑎</m:t>
                                </m:r>
                              </m:e>
                              <m:sub>
                                <m:r>
                                  <a:rPr lang="id-ID" b="0" i="1" smtClean="0">
                                    <a:latin typeface="Cambria Math" panose="02040503050406030204" pitchFamily="18" charset="0"/>
                                  </a:rPr>
                                  <m:t>2</m:t>
                                </m:r>
                              </m:sub>
                            </m:sSub>
                          </m:e>
                        </m:eqArr>
                      </m:e>
                    </m:d>
                  </m:oMath>
                </a14:m>
                <a:r>
                  <a:rPr lang="id-ID" dirty="0"/>
                  <a:t> adalah</a:t>
                </a:r>
              </a:p>
              <a:p>
                <a:r>
                  <a:rPr lang="id-ID" dirty="0">
                    <a:solidFill>
                      <a:srgbClr val="C00000"/>
                    </a:solidFill>
                  </a:rPr>
                  <a:t> </a:t>
                </a:r>
                <a14:m>
                  <m:oMath xmlns:m="http://schemas.openxmlformats.org/officeDocument/2006/math">
                    <m:sSub>
                      <m:sSubPr>
                        <m:ctrlPr>
                          <a:rPr lang="id-ID" i="1" smtClean="0">
                            <a:solidFill>
                              <a:srgbClr val="C00000"/>
                            </a:solidFill>
                            <a:latin typeface="Cambria Math" panose="02040503050406030204" pitchFamily="18" charset="0"/>
                          </a:rPr>
                        </m:ctrlPr>
                      </m:sSubPr>
                      <m:e>
                        <m:r>
                          <a:rPr lang="id-ID" b="0" i="1" smtClean="0">
                            <a:solidFill>
                              <a:srgbClr val="C00000"/>
                            </a:solidFill>
                            <a:latin typeface="Cambria Math" panose="02040503050406030204" pitchFamily="18" charset="0"/>
                          </a:rPr>
                          <m:t>𝑒</m:t>
                        </m:r>
                      </m:e>
                      <m:sub>
                        <m:acc>
                          <m:accPr>
                            <m:chr m:val="̅"/>
                            <m:ctrlPr>
                              <a:rPr lang="id-ID" i="1">
                                <a:solidFill>
                                  <a:srgbClr val="C00000"/>
                                </a:solidFill>
                                <a:latin typeface="Cambria Math" panose="02040503050406030204" pitchFamily="18" charset="0"/>
                              </a:rPr>
                            </m:ctrlPr>
                          </m:accPr>
                          <m:e>
                            <m:r>
                              <a:rPr lang="id-ID" b="0" i="1" smtClean="0">
                                <a:solidFill>
                                  <a:srgbClr val="C00000"/>
                                </a:solidFill>
                                <a:latin typeface="Cambria Math" panose="02040503050406030204" pitchFamily="18" charset="0"/>
                              </a:rPr>
                              <m:t>𝑎</m:t>
                            </m:r>
                          </m:e>
                        </m:acc>
                      </m:sub>
                    </m:sSub>
                    <m:r>
                      <a:rPr lang="id-ID" b="0" i="1" smtClean="0">
                        <a:solidFill>
                          <a:srgbClr val="C00000"/>
                        </a:solidFill>
                        <a:latin typeface="Cambria Math" panose="02040503050406030204" pitchFamily="18" charset="0"/>
                      </a:rPr>
                      <m:t>=</m:t>
                    </m:r>
                    <m:f>
                      <m:fPr>
                        <m:ctrlPr>
                          <a:rPr lang="id-ID" b="0" i="1" smtClean="0">
                            <a:solidFill>
                              <a:srgbClr val="C00000"/>
                            </a:solidFill>
                            <a:latin typeface="Cambria Math" panose="02040503050406030204" pitchFamily="18" charset="0"/>
                          </a:rPr>
                        </m:ctrlPr>
                      </m:fPr>
                      <m:num>
                        <m:r>
                          <a:rPr lang="id-ID" b="0" i="1" smtClean="0">
                            <a:solidFill>
                              <a:srgbClr val="C00000"/>
                            </a:solidFill>
                            <a:latin typeface="Cambria Math" panose="02040503050406030204" pitchFamily="18" charset="0"/>
                          </a:rPr>
                          <m:t>1</m:t>
                        </m:r>
                      </m:num>
                      <m:den>
                        <m:r>
                          <a:rPr lang="id-ID" b="0" i="1" smtClean="0">
                            <a:solidFill>
                              <a:srgbClr val="C00000"/>
                            </a:solidFill>
                            <a:latin typeface="Cambria Math" panose="02040503050406030204" pitchFamily="18" charset="0"/>
                          </a:rPr>
                          <m:t>|</m:t>
                        </m:r>
                        <m:acc>
                          <m:accPr>
                            <m:chr m:val="̅"/>
                            <m:ctrlPr>
                              <a:rPr lang="id-ID" i="1">
                                <a:solidFill>
                                  <a:srgbClr val="C00000"/>
                                </a:solidFill>
                                <a:latin typeface="Cambria Math" panose="02040503050406030204" pitchFamily="18" charset="0"/>
                              </a:rPr>
                            </m:ctrlPr>
                          </m:accPr>
                          <m:e>
                            <m:r>
                              <a:rPr lang="id-ID" i="1">
                                <a:solidFill>
                                  <a:srgbClr val="C00000"/>
                                </a:solidFill>
                                <a:latin typeface="Cambria Math" panose="02040503050406030204" pitchFamily="18" charset="0"/>
                              </a:rPr>
                              <m:t>𝑎</m:t>
                            </m:r>
                          </m:e>
                        </m:acc>
                        <m:r>
                          <a:rPr lang="id-ID" b="0" i="1" smtClean="0">
                            <a:solidFill>
                              <a:srgbClr val="C00000"/>
                            </a:solidFill>
                            <a:latin typeface="Cambria Math" panose="02040503050406030204" pitchFamily="18" charset="0"/>
                          </a:rPr>
                          <m:t>|</m:t>
                        </m:r>
                      </m:den>
                    </m:f>
                    <m:r>
                      <a:rPr lang="id-ID" b="0" i="1" smtClean="0">
                        <a:solidFill>
                          <a:srgbClr val="C00000"/>
                        </a:solidFill>
                        <a:latin typeface="Cambria Math" panose="02040503050406030204" pitchFamily="18" charset="0"/>
                        <a:ea typeface="Cambria Math" panose="02040503050406030204" pitchFamily="18" charset="0"/>
                      </a:rPr>
                      <m:t>∙</m:t>
                    </m:r>
                    <m:acc>
                      <m:accPr>
                        <m:chr m:val="̅"/>
                        <m:ctrlPr>
                          <a:rPr lang="id-ID" i="1">
                            <a:solidFill>
                              <a:srgbClr val="C00000"/>
                            </a:solidFill>
                            <a:latin typeface="Cambria Math" panose="02040503050406030204" pitchFamily="18" charset="0"/>
                          </a:rPr>
                        </m:ctrlPr>
                      </m:accPr>
                      <m:e>
                        <m:r>
                          <a:rPr lang="id-ID" i="1">
                            <a:solidFill>
                              <a:srgbClr val="C00000"/>
                            </a:solidFill>
                            <a:latin typeface="Cambria Math" panose="02040503050406030204" pitchFamily="18" charset="0"/>
                          </a:rPr>
                          <m:t>𝑎</m:t>
                        </m:r>
                      </m:e>
                    </m:acc>
                  </m:oMath>
                </a14:m>
                <a:endParaRPr lang="id-ID" dirty="0">
                  <a:solidFill>
                    <a:srgbClr val="C00000"/>
                  </a:solidFill>
                </a:endParaRPr>
              </a:p>
              <a:p>
                <a:r>
                  <a:rPr lang="id-ID" dirty="0"/>
                  <a:t>Dimana: </a:t>
                </a:r>
                <a14:m>
                  <m:oMath xmlns:m="http://schemas.openxmlformats.org/officeDocument/2006/math">
                    <m:r>
                      <a:rPr lang="id-ID" i="1">
                        <a:latin typeface="Cambria Math" panose="02040503050406030204" pitchFamily="18" charset="0"/>
                      </a:rPr>
                      <m:t>|</m:t>
                    </m:r>
                    <m:acc>
                      <m:accPr>
                        <m:chr m:val="̅"/>
                        <m:ctrlPr>
                          <a:rPr lang="id-ID" i="1">
                            <a:latin typeface="Cambria Math" panose="02040503050406030204" pitchFamily="18" charset="0"/>
                          </a:rPr>
                        </m:ctrlPr>
                      </m:accPr>
                      <m:e>
                        <m:r>
                          <a:rPr lang="id-ID" i="1">
                            <a:latin typeface="Cambria Math" panose="02040503050406030204" pitchFamily="18" charset="0"/>
                          </a:rPr>
                          <m:t>𝑎</m:t>
                        </m:r>
                      </m:e>
                    </m:acc>
                    <m:r>
                      <a:rPr lang="id-ID" i="1">
                        <a:latin typeface="Cambria Math" panose="02040503050406030204" pitchFamily="18" charset="0"/>
                      </a:rPr>
                      <m:t>|</m:t>
                    </m:r>
                  </m:oMath>
                </a14:m>
                <a:r>
                  <a:rPr lang="id-ID" dirty="0"/>
                  <a:t> = panjang vektor </a:t>
                </a:r>
                <a14:m>
                  <m:oMath xmlns:m="http://schemas.openxmlformats.org/officeDocument/2006/math">
                    <m:acc>
                      <m:accPr>
                        <m:chr m:val="̅"/>
                        <m:ctrlPr>
                          <a:rPr lang="id-ID" i="1" smtClean="0">
                            <a:latin typeface="Cambria Math" panose="02040503050406030204" pitchFamily="18" charset="0"/>
                          </a:rPr>
                        </m:ctrlPr>
                      </m:accPr>
                      <m:e>
                        <m:r>
                          <a:rPr lang="id-ID" i="1">
                            <a:latin typeface="Cambria Math" panose="02040503050406030204" pitchFamily="18" charset="0"/>
                          </a:rPr>
                          <m:t>𝑎</m:t>
                        </m:r>
                      </m:e>
                    </m:acc>
                  </m:oMath>
                </a14:m>
                <a:r>
                  <a:rPr lang="id-ID" dirty="0"/>
                  <a:t> , </a:t>
                </a:r>
                <a14:m>
                  <m:oMath xmlns:m="http://schemas.openxmlformats.org/officeDocument/2006/math">
                    <m:d>
                      <m:dPr>
                        <m:begChr m:val="|"/>
                        <m:endChr m:val="|"/>
                        <m:ctrlPr>
                          <a:rPr lang="id-ID" i="1">
                            <a:latin typeface="Cambria Math" panose="02040503050406030204" pitchFamily="18" charset="0"/>
                          </a:rPr>
                        </m:ctrlPr>
                      </m:dPr>
                      <m:e>
                        <m:acc>
                          <m:accPr>
                            <m:chr m:val="̅"/>
                            <m:ctrlPr>
                              <a:rPr lang="id-ID" i="1">
                                <a:latin typeface="Cambria Math" panose="02040503050406030204" pitchFamily="18" charset="0"/>
                              </a:rPr>
                            </m:ctrlPr>
                          </m:accPr>
                          <m:e>
                            <m:r>
                              <a:rPr lang="id-ID" i="1">
                                <a:latin typeface="Cambria Math" panose="02040503050406030204" pitchFamily="18" charset="0"/>
                              </a:rPr>
                              <m:t>𝑎</m:t>
                            </m:r>
                          </m:e>
                        </m:acc>
                      </m:e>
                    </m:d>
                    <m:r>
                      <a:rPr lang="id-ID" b="0" i="1" smtClean="0">
                        <a:latin typeface="Cambria Math" panose="02040503050406030204" pitchFamily="18" charset="0"/>
                      </a:rPr>
                      <m:t>=</m:t>
                    </m:r>
                    <m:rad>
                      <m:radPr>
                        <m:degHide m:val="on"/>
                        <m:ctrlPr>
                          <a:rPr lang="id-ID" b="0" i="1" smtClean="0">
                            <a:latin typeface="Cambria Math" panose="02040503050406030204" pitchFamily="18" charset="0"/>
                          </a:rPr>
                        </m:ctrlPr>
                      </m:radPr>
                      <m:deg/>
                      <m:e>
                        <m:sSup>
                          <m:sSupPr>
                            <m:ctrlPr>
                              <a:rPr lang="id-ID" b="0" i="1" smtClean="0">
                                <a:latin typeface="Cambria Math" panose="02040503050406030204" pitchFamily="18" charset="0"/>
                              </a:rPr>
                            </m:ctrlPr>
                          </m:sSupPr>
                          <m:e>
                            <m:r>
                              <a:rPr lang="id-ID" b="0" i="1" smtClean="0">
                                <a:latin typeface="Cambria Math" panose="02040503050406030204" pitchFamily="18" charset="0"/>
                              </a:rPr>
                              <m:t>(</m:t>
                            </m:r>
                            <m:sSub>
                              <m:sSubPr>
                                <m:ctrlPr>
                                  <a:rPr lang="id-ID" b="0" i="1" smtClean="0">
                                    <a:latin typeface="Cambria Math" panose="02040503050406030204" pitchFamily="18" charset="0"/>
                                  </a:rPr>
                                </m:ctrlPr>
                              </m:sSubPr>
                              <m:e>
                                <m:r>
                                  <a:rPr lang="id-ID" b="0" i="1" smtClean="0">
                                    <a:latin typeface="Cambria Math" panose="02040503050406030204" pitchFamily="18" charset="0"/>
                                  </a:rPr>
                                  <m:t>𝑎</m:t>
                                </m:r>
                              </m:e>
                              <m:sub>
                                <m:r>
                                  <a:rPr lang="id-ID" b="0" i="1" smtClean="0">
                                    <a:latin typeface="Cambria Math" panose="02040503050406030204" pitchFamily="18" charset="0"/>
                                  </a:rPr>
                                  <m:t>1</m:t>
                                </m:r>
                              </m:sub>
                            </m:sSub>
                            <m:r>
                              <a:rPr lang="id-ID" b="0" i="1" smtClean="0">
                                <a:latin typeface="Cambria Math" panose="02040503050406030204" pitchFamily="18" charset="0"/>
                              </a:rPr>
                              <m:t>)</m:t>
                            </m:r>
                          </m:e>
                          <m:sup>
                            <m:r>
                              <a:rPr lang="id-ID" b="0" i="1" smtClean="0">
                                <a:latin typeface="Cambria Math" panose="02040503050406030204" pitchFamily="18" charset="0"/>
                              </a:rPr>
                              <m:t>2</m:t>
                            </m:r>
                          </m:sup>
                        </m:sSup>
                        <m:r>
                          <a:rPr lang="id-ID" b="0" i="1" smtClean="0">
                            <a:latin typeface="Cambria Math" panose="02040503050406030204" pitchFamily="18" charset="0"/>
                          </a:rPr>
                          <m:t>+</m:t>
                        </m:r>
                        <m:sSup>
                          <m:sSupPr>
                            <m:ctrlPr>
                              <a:rPr lang="id-ID" i="1">
                                <a:latin typeface="Cambria Math" panose="02040503050406030204" pitchFamily="18" charset="0"/>
                              </a:rPr>
                            </m:ctrlPr>
                          </m:sSupPr>
                          <m:e>
                            <m:r>
                              <a:rPr lang="id-ID" i="1">
                                <a:latin typeface="Cambria Math" panose="02040503050406030204" pitchFamily="18" charset="0"/>
                              </a:rPr>
                              <m:t>(</m:t>
                            </m:r>
                            <m:sSub>
                              <m:sSubPr>
                                <m:ctrlPr>
                                  <a:rPr lang="id-ID" i="1" smtClean="0">
                                    <a:latin typeface="Cambria Math" panose="02040503050406030204" pitchFamily="18" charset="0"/>
                                  </a:rPr>
                                </m:ctrlPr>
                              </m:sSubPr>
                              <m:e>
                                <m:r>
                                  <a:rPr lang="id-ID" i="1">
                                    <a:latin typeface="Cambria Math" panose="02040503050406030204" pitchFamily="18" charset="0"/>
                                  </a:rPr>
                                  <m:t>𝑎</m:t>
                                </m:r>
                              </m:e>
                              <m:sub>
                                <m:r>
                                  <a:rPr lang="id-ID" b="0" i="1" smtClean="0">
                                    <a:latin typeface="Cambria Math" panose="02040503050406030204" pitchFamily="18" charset="0"/>
                                  </a:rPr>
                                  <m:t>2</m:t>
                                </m:r>
                              </m:sub>
                            </m:sSub>
                            <m:r>
                              <a:rPr lang="id-ID" i="1">
                                <a:latin typeface="Cambria Math" panose="02040503050406030204" pitchFamily="18" charset="0"/>
                              </a:rPr>
                              <m:t>)</m:t>
                            </m:r>
                          </m:e>
                          <m:sup>
                            <m:r>
                              <a:rPr lang="id-ID" i="1">
                                <a:latin typeface="Cambria Math" panose="02040503050406030204" pitchFamily="18" charset="0"/>
                              </a:rPr>
                              <m:t>2</m:t>
                            </m:r>
                          </m:sup>
                        </m:sSup>
                      </m:e>
                    </m:rad>
                  </m:oMath>
                </a14:m>
                <a:endParaRPr lang="id-ID" dirty="0"/>
              </a:p>
            </p:txBody>
          </p:sp>
        </mc:Choice>
        <mc:Fallback xmlns="">
          <p:sp>
            <p:nvSpPr>
              <p:cNvPr id="23" name="TextBox 22"/>
              <p:cNvSpPr txBox="1">
                <a:spLocks noRot="1" noChangeAspect="1" noMove="1" noResize="1" noEditPoints="1" noAdjustHandles="1" noChangeArrowheads="1" noChangeShapeType="1" noTextEdit="1"/>
              </p:cNvSpPr>
              <p:nvPr/>
            </p:nvSpPr>
            <p:spPr>
              <a:xfrm>
                <a:off x="1095036" y="4899289"/>
                <a:ext cx="8969122" cy="1777153"/>
              </a:xfrm>
              <a:prstGeom prst="rect">
                <a:avLst/>
              </a:prstGeom>
              <a:blipFill rotWithShape="0">
                <a:blip r:embed="rId5"/>
                <a:stretch>
                  <a:fillRect l="-1632" t="-4467" r="-612" b="-6529"/>
                </a:stretch>
              </a:blipFill>
            </p:spPr>
            <p:txBody>
              <a:bodyPr/>
              <a:lstStyle/>
              <a:p>
                <a:r>
                  <a:rPr lang="id-ID">
                    <a:noFill/>
                  </a:rPr>
                  <a:t> </a:t>
                </a:r>
              </a:p>
            </p:txBody>
          </p:sp>
        </mc:Fallback>
      </mc:AlternateContent>
    </p:spTree>
    <p:extLst>
      <p:ext uri="{BB962C8B-B14F-4D97-AF65-F5344CB8AC3E}">
        <p14:creationId xmlns:p14="http://schemas.microsoft.com/office/powerpoint/2010/main" val="317243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down)">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5">
                                            <p:txEl>
                                              <p:pRg st="0" end="0"/>
                                            </p:txEl>
                                          </p:spTgt>
                                        </p:tgtEl>
                                        <p:attrNameLst>
                                          <p:attrName>style.visibility</p:attrName>
                                        </p:attrNameLst>
                                      </p:cBhvr>
                                      <p:to>
                                        <p:strVal val="visible"/>
                                      </p:to>
                                    </p:set>
                                    <p:animEffect transition="in" filter="wipe(down)">
                                      <p:cBhvr>
                                        <p:cTn id="47" dur="500"/>
                                        <p:tgtEl>
                                          <p:spTgt spid="15">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5">
                                            <p:txEl>
                                              <p:pRg st="1" end="1"/>
                                            </p:txEl>
                                          </p:spTgt>
                                        </p:tgtEl>
                                        <p:attrNameLst>
                                          <p:attrName>style.visibility</p:attrName>
                                        </p:attrNameLst>
                                      </p:cBhvr>
                                      <p:to>
                                        <p:strVal val="visible"/>
                                      </p:to>
                                    </p:set>
                                    <p:animEffect transition="in" filter="wipe(down)">
                                      <p:cBhvr>
                                        <p:cTn id="52" dur="500"/>
                                        <p:tgtEl>
                                          <p:spTgt spid="15">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down)">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7">
                                            <p:txEl>
                                              <p:pRg st="0" end="0"/>
                                            </p:txEl>
                                          </p:spTgt>
                                        </p:tgtEl>
                                        <p:attrNameLst>
                                          <p:attrName>style.visibility</p:attrName>
                                        </p:attrNameLst>
                                      </p:cBhvr>
                                      <p:to>
                                        <p:strVal val="visible"/>
                                      </p:to>
                                    </p:set>
                                    <p:animEffect transition="in" filter="wipe(down)">
                                      <p:cBhvr>
                                        <p:cTn id="62" dur="500"/>
                                        <p:tgtEl>
                                          <p:spTgt spid="17">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7">
                                            <p:txEl>
                                              <p:pRg st="1" end="1"/>
                                            </p:txEl>
                                          </p:spTgt>
                                        </p:tgtEl>
                                        <p:attrNameLst>
                                          <p:attrName>style.visibility</p:attrName>
                                        </p:attrNameLst>
                                      </p:cBhvr>
                                      <p:to>
                                        <p:strVal val="visible"/>
                                      </p:to>
                                    </p:set>
                                    <p:animEffect transition="in" filter="wipe(down)">
                                      <p:cBhvr>
                                        <p:cTn id="67" dur="500"/>
                                        <p:tgtEl>
                                          <p:spTgt spid="17">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7">
                                            <p:txEl>
                                              <p:pRg st="2" end="2"/>
                                            </p:txEl>
                                          </p:spTgt>
                                        </p:tgtEl>
                                        <p:attrNameLst>
                                          <p:attrName>style.visibility</p:attrName>
                                        </p:attrNameLst>
                                      </p:cBhvr>
                                      <p:to>
                                        <p:strVal val="visible"/>
                                      </p:to>
                                    </p:set>
                                    <p:animEffect transition="in" filter="wipe(down)">
                                      <p:cBhvr>
                                        <p:cTn id="72" dur="500"/>
                                        <p:tgtEl>
                                          <p:spTgt spid="17">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wipe(down)">
                                      <p:cBhvr>
                                        <p:cTn id="77" dur="5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23">
                                            <p:txEl>
                                              <p:pRg st="0" end="0"/>
                                            </p:txEl>
                                          </p:spTgt>
                                        </p:tgtEl>
                                        <p:attrNameLst>
                                          <p:attrName>style.visibility</p:attrName>
                                        </p:attrNameLst>
                                      </p:cBhvr>
                                      <p:to>
                                        <p:strVal val="visible"/>
                                      </p:to>
                                    </p:set>
                                    <p:animEffect transition="in" filter="wipe(down)">
                                      <p:cBhvr>
                                        <p:cTn id="82" dur="500"/>
                                        <p:tgtEl>
                                          <p:spTgt spid="23">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23">
                                            <p:txEl>
                                              <p:pRg st="1" end="1"/>
                                            </p:txEl>
                                          </p:spTgt>
                                        </p:tgtEl>
                                        <p:attrNameLst>
                                          <p:attrName>style.visibility</p:attrName>
                                        </p:attrNameLst>
                                      </p:cBhvr>
                                      <p:to>
                                        <p:strVal val="visible"/>
                                      </p:to>
                                    </p:set>
                                    <p:animEffect transition="in" filter="wipe(down)">
                                      <p:cBhvr>
                                        <p:cTn id="87" dur="500"/>
                                        <p:tgtEl>
                                          <p:spTgt spid="23">
                                            <p:txEl>
                                              <p:pRg st="1" end="1"/>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23">
                                            <p:txEl>
                                              <p:pRg st="2" end="2"/>
                                            </p:txEl>
                                          </p:spTgt>
                                        </p:tgtEl>
                                        <p:attrNameLst>
                                          <p:attrName>style.visibility</p:attrName>
                                        </p:attrNameLst>
                                      </p:cBhvr>
                                      <p:to>
                                        <p:strVal val="visible"/>
                                      </p:to>
                                    </p:set>
                                    <p:animEffect transition="in" filter="wipe(down)">
                                      <p:cBhvr>
                                        <p:cTn id="92" dur="500"/>
                                        <p:tgtEl>
                                          <p:spTgt spid="23">
                                            <p:txEl>
                                              <p:pRg st="2" end="2"/>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23">
                                            <p:txEl>
                                              <p:pRg st="3" end="3"/>
                                            </p:txEl>
                                          </p:spTgt>
                                        </p:tgtEl>
                                        <p:attrNameLst>
                                          <p:attrName>style.visibility</p:attrName>
                                        </p:attrNameLst>
                                      </p:cBhvr>
                                      <p:to>
                                        <p:strVal val="visible"/>
                                      </p:to>
                                    </p:set>
                                    <p:animEffect transition="in" filter="wipe(down)">
                                      <p:cBhvr>
                                        <p:cTn id="97" dur="500"/>
                                        <p:tgtEl>
                                          <p:spTgt spid="23">
                                            <p:txEl>
                                              <p:pRg st="3" end="3"/>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23">
                                            <p:txEl>
                                              <p:pRg st="4" end="4"/>
                                            </p:txEl>
                                          </p:spTgt>
                                        </p:tgtEl>
                                        <p:attrNameLst>
                                          <p:attrName>style.visibility</p:attrName>
                                        </p:attrNameLst>
                                      </p:cBhvr>
                                      <p:to>
                                        <p:strVal val="visible"/>
                                      </p:to>
                                    </p:set>
                                    <p:animEffect transition="in" filter="wipe(down)">
                                      <p:cBhvr>
                                        <p:cTn id="102" dur="500"/>
                                        <p:tgtEl>
                                          <p:spTgt spid="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0" grpId="0"/>
      <p:bldP spid="13" grpId="0"/>
      <p:bldP spid="14" grpId="0"/>
      <p:bldP spid="15" grpId="0" build="p"/>
      <p:bldP spid="16" grpId="0"/>
      <p:bldP spid="17" grpId="0" build="p"/>
      <p:bldP spid="18" grpId="0"/>
      <p:bldP spid="23" grpId="0"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942</TotalTime>
  <Words>516</Words>
  <Application>Microsoft Office PowerPoint</Application>
  <PresentationFormat>Widescreen</PresentationFormat>
  <Paragraphs>52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Brush Script MT</vt:lpstr>
      <vt:lpstr>Cambria Math</vt:lpstr>
      <vt:lpstr>Franklin Gothic Book</vt:lpstr>
      <vt:lpstr>Crop</vt:lpstr>
      <vt:lpstr>Bab 3 vektor</vt:lpstr>
      <vt:lpstr>A. Pengertian, Notasi, dan Jenis Vektor</vt:lpstr>
      <vt:lpstr>2. Notasi/Penulisan Vektor</vt:lpstr>
      <vt:lpstr>PowerPoint Presentation</vt:lpstr>
      <vt:lpstr>3. Jenis-jenis Vektor</vt:lpstr>
      <vt:lpstr>PowerPoint Presentation</vt:lpstr>
      <vt:lpstr>PowerPoint Presentation</vt:lpstr>
      <vt:lpstr>PowerPoint Presentation</vt:lpstr>
      <vt:lpstr>PowerPoint Presentation</vt:lpstr>
      <vt:lpstr>PowerPoint Presentation</vt:lpstr>
      <vt:lpstr>PowerPoint Presentation</vt:lpstr>
      <vt:lpstr>Kesamaan Dua Vektor</vt:lpstr>
      <vt:lpstr>PowerPoint Presentation</vt:lpstr>
      <vt:lpstr>PowerPoint Presentation</vt:lpstr>
      <vt:lpstr>PowerPoint Presentation</vt:lpstr>
      <vt:lpstr>Terima kasih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Win10</dc:creator>
  <cp:lastModifiedBy>User</cp:lastModifiedBy>
  <cp:revision>29</cp:revision>
  <dcterms:created xsi:type="dcterms:W3CDTF">2020-12-31T04:23:02Z</dcterms:created>
  <dcterms:modified xsi:type="dcterms:W3CDTF">2021-09-25T09:40:01Z</dcterms:modified>
</cp:coreProperties>
</file>