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3" r:id="rId2"/>
  </p:sldMasterIdLst>
  <p:notesMasterIdLst>
    <p:notesMasterId r:id="rId12"/>
  </p:notesMasterIdLst>
  <p:sldIdLst>
    <p:sldId id="256" r:id="rId3"/>
    <p:sldId id="290" r:id="rId4"/>
    <p:sldId id="310" r:id="rId5"/>
    <p:sldId id="311" r:id="rId6"/>
    <p:sldId id="312" r:id="rId7"/>
    <p:sldId id="313" r:id="rId8"/>
    <p:sldId id="262" r:id="rId9"/>
    <p:sldId id="308" r:id="rId10"/>
    <p:sldId id="286" r:id="rId11"/>
  </p:sldIdLst>
  <p:sldSz cx="9144000" cy="5143500" type="screen16x9"/>
  <p:notesSz cx="6858000" cy="9144000"/>
  <p:embeddedFontLst>
    <p:embeddedFont>
      <p:font typeface="Blackadder ITC" panose="04020505051007020D02" pitchFamily="82" charset="0"/>
      <p:regular r:id="rId13"/>
    </p:embeddedFont>
    <p:embeddedFont>
      <p:font typeface="Bodoni MT Poster Compressed" panose="02070706080601050204" pitchFamily="18" charset="0"/>
      <p:regular r:id="rId14"/>
    </p:embeddedFont>
    <p:embeddedFont>
      <p:font typeface="Brush Script MT" panose="03060802040406070304" pitchFamily="66" charset="0"/>
      <p:italic r:id="rId15"/>
    </p:embeddedFont>
    <p:embeddedFont>
      <p:font typeface="Cambria Math" panose="02040503050406030204" pitchFamily="18" charset="0"/>
      <p:regular r:id="rId16"/>
    </p:embeddedFont>
    <p:embeddedFont>
      <p:font typeface="Gaegu" panose="020B0604020202020204" charset="0"/>
      <p:regular r:id="rId17"/>
      <p:bold r:id="rId18"/>
    </p:embeddedFont>
    <p:embeddedFont>
      <p:font typeface="Monotype Corsiva" panose="03010101010201010101" pitchFamily="66" charset="0"/>
      <p:italic r:id="rId19"/>
    </p:embeddedFont>
    <p:embeddedFont>
      <p:font typeface="Questrial" panose="020B0604020202020204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4F8870-9369-4944-91E9-E962F03706EA}">
  <a:tblStyle styleId="{454F8870-9369-4944-91E9-E962F0370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c7537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c7537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63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2609c4100_0_4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2609c4100_0_4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3885000" y="1481500"/>
            <a:ext cx="36849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3887408" y="2971742"/>
            <a:ext cx="36849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952797" y="1520863"/>
            <a:ext cx="297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394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952675" y="2266831"/>
            <a:ext cx="29718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79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9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817867" y="858277"/>
            <a:ext cx="2249454" cy="1773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8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8978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6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8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6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2715750" y="3894713"/>
            <a:ext cx="3712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95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2569501" y="1475992"/>
            <a:ext cx="40050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79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394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48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6019484" y="612134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6019484" y="981884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6019484" y="192907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6019484" y="229882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6019484" y="3238729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6019484" y="3608479"/>
            <a:ext cx="2322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70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13100" y="1807650"/>
            <a:ext cx="34380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503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503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503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503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6848750" y="1970775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6848750" y="2340525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6848750" y="340185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6848750" y="377160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503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503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6848750" y="539700"/>
            <a:ext cx="1516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6848750" y="909450"/>
            <a:ext cx="15165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484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0993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0993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0993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099300" y="3762875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5429600" y="20526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5429600" y="24599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5429600" y="3355538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5429600" y="3758677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91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3752375" y="1600550"/>
            <a:ext cx="4368000" cy="1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4363550" y="2846125"/>
            <a:ext cx="31455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5584250" y="935588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221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17130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17130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17130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17130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5108350" y="1667800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5108350" y="2037550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5108350" y="3122375"/>
            <a:ext cx="23226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5108350" y="3492125"/>
            <a:ext cx="2322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1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119686" y="1250275"/>
            <a:ext cx="268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119575" y="2701246"/>
            <a:ext cx="2688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68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3737526" y="1250950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3737526" y="1699147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6204228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6204228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280117" y="2332888"/>
            <a:ext cx="16641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280117" y="2781083"/>
            <a:ext cx="1664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9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713101" y="1307525"/>
            <a:ext cx="2185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713101" y="2366300"/>
            <a:ext cx="2609400" cy="14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45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4938776" y="1738802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4938776" y="2369724"/>
            <a:ext cx="2962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29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3661726" y="660663"/>
            <a:ext cx="2962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3657525" y="1291575"/>
            <a:ext cx="477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3660825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3660825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6199726" y="2169890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6199726" y="2544139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3660825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3660825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6199726" y="3450065"/>
            <a:ext cx="2231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6199726" y="3824314"/>
            <a:ext cx="22311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63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713100" y="1718738"/>
            <a:ext cx="32919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5528551" y="3048000"/>
            <a:ext cx="2587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lvl="0" indent="0" algn="l" rtl="0">
              <a:spcBef>
                <a:spcPts val="299"/>
              </a:spcBef>
              <a:spcAft>
                <a:spcPts val="0"/>
              </a:spcAft>
              <a:buNone/>
            </a:pP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9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6475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7131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4992900" y="1731875"/>
            <a:ext cx="3438000" cy="26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1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6463350" y="6222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6463350" y="10296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6463350" y="246073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6463350" y="205339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6463350" y="3891813"/>
            <a:ext cx="1965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6463350" y="3484475"/>
            <a:ext cx="1965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34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4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8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1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995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2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343575" y="1687525"/>
            <a:ext cx="25695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5343575" y="3603325"/>
            <a:ext cx="2763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9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5397276" y="9526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99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713100" y="1248300"/>
            <a:ext cx="7717800" cy="3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97"/>
            </a:lvl1pPr>
            <a:lvl2pPr marL="912114" lvl="1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68171" lvl="2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4228" lvl="3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0285" lvl="4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36342" lvl="5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192399" lvl="6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48456" lvl="7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04513" lvl="8" indent="-30403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6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1995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236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155326" y="91360"/>
            <a:ext cx="8833348" cy="489437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7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5860490" y="2057759"/>
            <a:ext cx="4761844" cy="5092095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47394" y="539644"/>
            <a:ext cx="5053805" cy="5778793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328981" y="1530062"/>
            <a:ext cx="3127293" cy="1481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418315" y="3663010"/>
            <a:ext cx="3127293" cy="859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81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013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50" y="1197579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Pertemuan </a:t>
            </a:r>
            <a:r>
              <a:rPr lang="en">
                <a:solidFill>
                  <a:schemeClr val="accent2"/>
                </a:solidFill>
              </a:rPr>
              <a:t>14</a:t>
            </a:r>
            <a:br>
              <a:rPr lang="en">
                <a:solidFill>
                  <a:schemeClr val="accent2"/>
                </a:solidFill>
              </a:rPr>
            </a:br>
            <a:r>
              <a:rPr lang="en" sz="4400">
                <a:solidFill>
                  <a:schemeClr val="accent2"/>
                </a:solidFill>
              </a:rPr>
              <a:t>BARISAN DAN DERET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5. DERET GEOMETRI TAK HINGGA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0BF171A-1AA5-42B5-917A-8910658B2ADE}"/>
              </a:ext>
            </a:extLst>
          </p:cNvPr>
          <p:cNvSpPr/>
          <p:nvPr/>
        </p:nvSpPr>
        <p:spPr>
          <a:xfrm>
            <a:off x="469338" y="665696"/>
            <a:ext cx="339865" cy="584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0AF-2210-40B7-A099-F94E49294B84}"/>
              </a:ext>
            </a:extLst>
          </p:cNvPr>
          <p:cNvSpPr txBox="1"/>
          <p:nvPr/>
        </p:nvSpPr>
        <p:spPr>
          <a:xfrm>
            <a:off x="927812" y="840562"/>
            <a:ext cx="5671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Deret geometri tak hingga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adalah penjumlahan suku-suku pada barisan </a:t>
            </a:r>
            <a:r>
              <a:rPr lang="en-US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geometri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yang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banyaknya tidak terbatas (tak </a:t>
            </a:r>
            <a:r>
              <a:rPr lang="en-US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hingga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). </a:t>
            </a:r>
            <a:r>
              <a:rPr lang="en-US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Deret geometri tak hingga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biasanya dinotasikan sebagai S</a:t>
            </a:r>
            <a:r>
              <a:rPr lang="en-US" b="0" i="0" baseline="-2500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∞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13498-74AA-4570-A557-99CF8205E499}"/>
              </a:ext>
            </a:extLst>
          </p:cNvPr>
          <p:cNvSpPr txBox="1"/>
          <p:nvPr/>
        </p:nvSpPr>
        <p:spPr>
          <a:xfrm>
            <a:off x="397070" y="186733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Contoh: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F9FAA-9021-483F-8B13-77A72A81D92B}"/>
              </a:ext>
            </a:extLst>
          </p:cNvPr>
          <p:cNvSpPr txBox="1"/>
          <p:nvPr/>
        </p:nvSpPr>
        <p:spPr>
          <a:xfrm>
            <a:off x="469338" y="2189355"/>
            <a:ext cx="5671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Selidiki apakah barisan berikut konvergen atau divergen!</a:t>
            </a:r>
          </a:p>
          <a:p>
            <a:pPr marL="342900" indent="-342900" algn="just">
              <a:buAutoNum type="arabicParenR"/>
            </a:pPr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2, 4, 8, 16, …</a:t>
            </a:r>
          </a:p>
          <a:p>
            <a:pPr marL="342900" indent="-342900" algn="just">
              <a:buAutoNum type="arabicParenR"/>
            </a:pPr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2, 1, ½, ¼, …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0DC1-743A-4E7F-801C-6BC1C0F2EB12}"/>
              </a:ext>
            </a:extLst>
          </p:cNvPr>
          <p:cNvSpPr txBox="1"/>
          <p:nvPr/>
        </p:nvSpPr>
        <p:spPr>
          <a:xfrm>
            <a:off x="397069" y="300422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Blackadder ITC" panose="04020505051007020D02" pitchFamily="82" charset="0"/>
              </a:rPr>
              <a:t>Penyelesaian: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C01C3-5D8B-4D9D-8305-9AA96B9A4B17}"/>
              </a:ext>
            </a:extLst>
          </p:cNvPr>
          <p:cNvSpPr txBox="1"/>
          <p:nvPr/>
        </p:nvSpPr>
        <p:spPr>
          <a:xfrm>
            <a:off x="397069" y="3354408"/>
            <a:ext cx="5671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Barisan no. 1 merupakan barisan geometri divergen karena rasionya (r) = 2 lebih dari 1.</a:t>
            </a:r>
          </a:p>
          <a:p>
            <a:pPr marL="342900" indent="-342900" algn="just">
              <a:buAutoNum type="arabicParenR"/>
            </a:pPr>
            <a:r>
              <a:rPr lang="en-US">
                <a:solidFill>
                  <a:srgbClr val="202124"/>
                </a:solidFill>
                <a:latin typeface="arial" panose="020B0604020202020204" pitchFamily="34" charset="0"/>
              </a:rPr>
              <a:t>Barisan no. 2 merupakan barisan geometri konvergen karena rasionya (r) = ½ terletak pada interval -1&lt; r &lt;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7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45E9F-42E8-4C94-BEC8-511240EF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4" y="1255219"/>
            <a:ext cx="5947220" cy="3645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B6DE6-0550-40F1-A74D-3BA6EBED18D3}"/>
                  </a:ext>
                </a:extLst>
              </p:cNvPr>
              <p:cNvSpPr txBox="1"/>
              <p:nvPr/>
            </p:nvSpPr>
            <p:spPr>
              <a:xfrm>
                <a:off x="1919407" y="242456"/>
                <a:ext cx="1610569" cy="6301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1B6DE6-0550-40F1-A74D-3BA6EBED1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07" y="242456"/>
                <a:ext cx="1610569" cy="63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5CC0435-0B84-46C8-9864-62BF1B8AC7DF}"/>
              </a:ext>
            </a:extLst>
          </p:cNvPr>
          <p:cNvSpPr/>
          <p:nvPr/>
        </p:nvSpPr>
        <p:spPr>
          <a:xfrm>
            <a:off x="337094" y="274824"/>
            <a:ext cx="14029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Rumus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649C5-D978-46B5-B3E4-4A8257B39468}"/>
              </a:ext>
            </a:extLst>
          </p:cNvPr>
          <p:cNvSpPr txBox="1"/>
          <p:nvPr/>
        </p:nvSpPr>
        <p:spPr>
          <a:xfrm>
            <a:off x="3782262" y="167102"/>
            <a:ext cx="3023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Dimana 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>
                <a:solidFill>
                  <a:srgbClr val="202124"/>
                </a:solidFill>
                <a:latin typeface="arial" panose="020B0604020202020204" pitchFamily="34" charset="0"/>
              </a:rPr>
              <a:t>: suku pertama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>
                <a:solidFill>
                  <a:srgbClr val="202124"/>
                </a:solidFill>
                <a:latin typeface="arial" panose="020B0604020202020204" pitchFamily="34" charset="0"/>
              </a:rPr>
              <a:t>r : rasio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8A9D8CB-DADA-4821-AD95-4831D642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03" y="1481466"/>
            <a:ext cx="3343275" cy="200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APLIKASI DERET GEOMETRI TAK HINGGA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CB0AF-2210-40B7-A099-F94E49294B84}"/>
              </a:ext>
            </a:extLst>
          </p:cNvPr>
          <p:cNvSpPr txBox="1"/>
          <p:nvPr/>
        </p:nvSpPr>
        <p:spPr>
          <a:xfrm>
            <a:off x="348624" y="898439"/>
            <a:ext cx="22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BOLA DIJATUHKAN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EE18A-E774-42F2-BB8E-F2704842E025}"/>
              </a:ext>
            </a:extLst>
          </p:cNvPr>
          <p:cNvSpPr txBox="1"/>
          <p:nvPr/>
        </p:nvSpPr>
        <p:spPr>
          <a:xfrm>
            <a:off x="4533179" y="889413"/>
            <a:ext cx="2216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BOLA DILEMPAR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6CB06-9BCB-4A75-8A9C-1357D430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79" y="1250471"/>
            <a:ext cx="3371850" cy="2343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BB0F22-73FD-406F-80B2-DE2DA8BFDB86}"/>
                  </a:ext>
                </a:extLst>
              </p:cNvPr>
              <p:cNvSpPr txBox="1"/>
              <p:nvPr/>
            </p:nvSpPr>
            <p:spPr>
              <a:xfrm>
                <a:off x="880836" y="3756967"/>
                <a:ext cx="3442737" cy="5186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Panjang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lintasan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bola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BB0F22-73FD-406F-80B2-DE2DA8BF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36" y="3756967"/>
                <a:ext cx="3442737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667FCE-04DF-4FA8-A9A4-6C4858CE2E72}"/>
                  </a:ext>
                </a:extLst>
              </p:cNvPr>
              <p:cNvSpPr txBox="1"/>
              <p:nvPr/>
            </p:nvSpPr>
            <p:spPr>
              <a:xfrm>
                <a:off x="4757874" y="3756967"/>
                <a:ext cx="3033138" cy="51860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Panjang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lintasan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bola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667FCE-04DF-4FA8-A9A4-6C4858CE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74" y="3756967"/>
                <a:ext cx="3033138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856BE33-656D-4E81-91DC-C10FAFBDF498}"/>
              </a:ext>
            </a:extLst>
          </p:cNvPr>
          <p:cNvSpPr txBox="1"/>
          <p:nvPr/>
        </p:nvSpPr>
        <p:spPr>
          <a:xfrm>
            <a:off x="880836" y="22761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612E35-31F9-44E5-9A46-04232128E19C}"/>
              </a:ext>
            </a:extLst>
          </p:cNvPr>
          <p:cNvSpPr txBox="1"/>
          <p:nvPr/>
        </p:nvSpPr>
        <p:spPr>
          <a:xfrm>
            <a:off x="4533910" y="23991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DE2239-EDA5-4CF1-8B5C-55CE7662B126}"/>
              </a:ext>
            </a:extLst>
          </p:cNvPr>
          <p:cNvSpPr/>
          <p:nvPr/>
        </p:nvSpPr>
        <p:spPr>
          <a:xfrm>
            <a:off x="1165253" y="1909720"/>
            <a:ext cx="8092" cy="1116701"/>
          </a:xfrm>
          <a:custGeom>
            <a:avLst/>
            <a:gdLst>
              <a:gd name="connsiteX0" fmla="*/ 0 w 8092"/>
              <a:gd name="connsiteY0" fmla="*/ 0 h 1116701"/>
              <a:gd name="connsiteX1" fmla="*/ 8092 w 8092"/>
              <a:gd name="connsiteY1" fmla="*/ 1116701 h 111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2" h="1116701">
                <a:moveTo>
                  <a:pt x="0" y="0"/>
                </a:moveTo>
                <a:cubicBezTo>
                  <a:pt x="2697" y="372234"/>
                  <a:pt x="5395" y="744467"/>
                  <a:pt x="8092" y="1116701"/>
                </a:cubicBezTo>
              </a:path>
            </a:pathLst>
          </a:custGeom>
          <a:noFill/>
          <a:ln w="12700">
            <a:solidFill>
              <a:schemeClr val="tx2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D754F-76B4-4246-A277-22CBB821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5" y="730432"/>
            <a:ext cx="6802978" cy="38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149134-218E-4C07-A5E6-61732BB46B82}"/>
              </a:ext>
            </a:extLst>
          </p:cNvPr>
          <p:cNvSpPr txBox="1"/>
          <p:nvPr/>
        </p:nvSpPr>
        <p:spPr>
          <a:xfrm>
            <a:off x="286504" y="14565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Contoh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7370C-AAD1-4BE0-80BE-7DC9865712F9}"/>
              </a:ext>
            </a:extLst>
          </p:cNvPr>
          <p:cNvSpPr txBox="1"/>
          <p:nvPr/>
        </p:nvSpPr>
        <p:spPr>
          <a:xfrm>
            <a:off x="286504" y="730432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Bola tenis dilemparkan ke atas setinggi 1 m. Bola tersebut akan terus memantul sampai akhirnya berhenti. Setelah dicermati, setiap kali bola memantul, tingginya menjadi ¼ kali dari tinggi pantulan sebelumnya. Kira-kira berapa panjang lintasan bola dari awal memantul sampai berhenti?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36E48-DE22-4D22-8306-A8A4DE83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069" y="251354"/>
            <a:ext cx="2863860" cy="1990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840B1C-1FC0-4CAA-9815-22F5D9500E8D}"/>
              </a:ext>
            </a:extLst>
          </p:cNvPr>
          <p:cNvSpPr txBox="1"/>
          <p:nvPr/>
        </p:nvSpPr>
        <p:spPr>
          <a:xfrm>
            <a:off x="315038" y="2133760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Bodoni MT Poster Compressed" panose="02070706080601050204" pitchFamily="18" charset="0"/>
              </a:rPr>
              <a:t>Penyelesaian: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63D1E-3E59-4AD2-959B-8531EC7A7D8F}"/>
                  </a:ext>
                </a:extLst>
              </p:cNvPr>
              <p:cNvSpPr txBox="1"/>
              <p:nvPr/>
            </p:nvSpPr>
            <p:spPr>
              <a:xfrm>
                <a:off x="501463" y="3514206"/>
                <a:ext cx="2366802" cy="40331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Panjang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lintasan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bola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F63D1E-3E59-4AD2-959B-8531EC7A7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63" y="3514206"/>
                <a:ext cx="2366802" cy="403316"/>
              </a:xfrm>
              <a:prstGeom prst="rect">
                <a:avLst/>
              </a:prstGeom>
              <a:blipFill>
                <a:blip r:embed="rId3"/>
                <a:stretch>
                  <a:fillRect l="-1535" b="-1014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A9F4AD9-0D8C-4403-8093-81DDEFAD5DA3}"/>
              </a:ext>
            </a:extLst>
          </p:cNvPr>
          <p:cNvSpPr txBox="1"/>
          <p:nvPr/>
        </p:nvSpPr>
        <p:spPr>
          <a:xfrm>
            <a:off x="383608" y="2700202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Diketahuhi 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/>
              <a:t>Tinggi awal bola (a) = 1 m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/>
              <a:t>Rasio (r)= 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09D9F-EF49-4681-B244-A6BB7F5CC178}"/>
                  </a:ext>
                </a:extLst>
              </p:cNvPr>
              <p:cNvSpPr txBox="1"/>
              <p:nvPr/>
            </p:nvSpPr>
            <p:spPr>
              <a:xfrm>
                <a:off x="135240" y="4047903"/>
                <a:ext cx="4572000" cy="62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Panjang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lintasan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bola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meter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09D9F-EF49-4681-B244-A6BB7F5C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0" y="4047903"/>
                <a:ext cx="4572000" cy="625877"/>
              </a:xfrm>
              <a:prstGeom prst="rect">
                <a:avLst/>
              </a:prstGeom>
              <a:blipFill>
                <a:blip r:embed="rId4"/>
                <a:stretch>
                  <a:fillRect t="-25243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16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soal 1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93AE6-050B-4439-8A49-6D1158A3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99131"/>
            <a:ext cx="3743325" cy="8905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F5E77C0-0B87-4655-8740-E0C8140294D4}"/>
              </a:ext>
            </a:extLst>
          </p:cNvPr>
          <p:cNvSpPr txBox="1"/>
          <p:nvPr/>
        </p:nvSpPr>
        <p:spPr>
          <a:xfrm>
            <a:off x="628650" y="852273"/>
            <a:ext cx="36004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Sebuah bola dijatuhkan ke lantai dari ketinggian 10 m. Setiap kali memantul, bola mencapai ketinggian 3/4 dari ketinggian sebelumnya. Panjang lintasan bola sampai bola berhenti adalah...A. 90 meter</a:t>
            </a:r>
          </a:p>
          <a:p>
            <a:pPr algn="just" fontAlgn="base"/>
            <a:r>
              <a:rPr lang="en-US" sz="20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B. 80 meter</a:t>
            </a:r>
          </a:p>
          <a:p>
            <a:pPr algn="just" fontAlgn="base"/>
            <a:r>
              <a:rPr lang="en-US" sz="20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C. 60 meter</a:t>
            </a:r>
          </a:p>
          <a:p>
            <a:pPr algn="just" fontAlgn="base"/>
            <a:r>
              <a:rPr lang="en-US" sz="20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D. 70 meter</a:t>
            </a:r>
          </a:p>
          <a:p>
            <a:pPr algn="just" fontAlgn="base"/>
            <a:r>
              <a:rPr lang="en-US" sz="20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E. 100 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1B053-4384-4610-BBFB-C8D18638B541}"/>
              </a:ext>
            </a:extLst>
          </p:cNvPr>
          <p:cNvSpPr txBox="1"/>
          <p:nvPr/>
        </p:nvSpPr>
        <p:spPr>
          <a:xfrm>
            <a:off x="628650" y="457200"/>
            <a:ext cx="3600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07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Contoh 2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CC595-0383-4EA1-A9AC-D40EC7FDDCA4}"/>
              </a:ext>
            </a:extLst>
          </p:cNvPr>
          <p:cNvSpPr txBox="1"/>
          <p:nvPr/>
        </p:nvSpPr>
        <p:spPr>
          <a:xfrm>
            <a:off x="4828416" y="249451"/>
            <a:ext cx="27003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280">
              <a:buClrTx/>
            </a:pPr>
            <a:r>
              <a:rPr lang="en-US" sz="2100" kern="1200">
                <a:solidFill>
                  <a:srgbClr val="FF866A">
                    <a:lumMod val="75000"/>
                  </a:srgbClr>
                </a:solidFill>
                <a:latin typeface="Brush Script MT" panose="03060802040406070304" pitchFamily="66" charset="0"/>
                <a:ea typeface="+mn-ea"/>
                <a:cs typeface="+mn-cs"/>
              </a:rPr>
              <a:t>Penyelesaian</a:t>
            </a:r>
            <a:endParaRPr lang="en-US" sz="2100" kern="1200" dirty="0">
              <a:solidFill>
                <a:srgbClr val="FF866A">
                  <a:lumMod val="75000"/>
                </a:srgbClr>
              </a:solidFill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oogle Shape;1651;p62"/>
          <p:cNvGrpSpPr/>
          <p:nvPr/>
        </p:nvGrpSpPr>
        <p:grpSpPr>
          <a:xfrm rot="236083">
            <a:off x="4109772" y="1073970"/>
            <a:ext cx="4221884" cy="4475779"/>
            <a:chOff x="7567300" y="1541100"/>
            <a:chExt cx="3167100" cy="3386750"/>
          </a:xfrm>
        </p:grpSpPr>
        <p:sp>
          <p:nvSpPr>
            <p:cNvPr id="1652" name="Google Shape;1652;p6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grpSp>
        <p:nvGrpSpPr>
          <p:cNvPr id="1672" name="Google Shape;1672;p62"/>
          <p:cNvGrpSpPr/>
          <p:nvPr/>
        </p:nvGrpSpPr>
        <p:grpSpPr>
          <a:xfrm>
            <a:off x="3439815" y="95952"/>
            <a:ext cx="1578349" cy="1678756"/>
            <a:chOff x="2202650" y="2939175"/>
            <a:chExt cx="1146900" cy="1220125"/>
          </a:xfrm>
        </p:grpSpPr>
        <p:sp>
          <p:nvSpPr>
            <p:cNvPr id="1673" name="Google Shape;1673;p62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677" name="Google Shape;1677;p62"/>
          <p:cNvPicPr preferRelativeResize="0"/>
          <p:nvPr/>
        </p:nvPicPr>
        <p:blipFill rotWithShape="1">
          <a:blip r:embed="rId3">
            <a:alphaModFix/>
          </a:blip>
          <a:srcRect r="27441"/>
          <a:stretch/>
        </p:blipFill>
        <p:spPr>
          <a:xfrm>
            <a:off x="1376725" y="719992"/>
            <a:ext cx="2716663" cy="374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62"/>
          <p:cNvSpPr txBox="1">
            <a:spLocks noGrp="1"/>
          </p:cNvSpPr>
          <p:nvPr>
            <p:ph type="subTitle" idx="1"/>
          </p:nvPr>
        </p:nvSpPr>
        <p:spPr>
          <a:xfrm>
            <a:off x="4734184" y="2084189"/>
            <a:ext cx="2955470" cy="1058176"/>
          </a:xfrm>
          <a:prstGeom prst="rect">
            <a:avLst/>
          </a:prstGeom>
        </p:spPr>
        <p:txBody>
          <a:bodyPr spcFirstLastPara="1" wrap="square" lIns="91199" tIns="91199" rIns="91199" bIns="91199" anchor="t" anchorCtr="0">
            <a:noAutofit/>
          </a:bodyPr>
          <a:lstStyle/>
          <a:p>
            <a:pPr marL="0" indent="0"/>
            <a:r>
              <a:rPr lang="en" sz="3000">
                <a:latin typeface="Monotype Corsiva" panose="03010101010201010101" pitchFamily="66" charset="0"/>
              </a:rPr>
              <a:t>Tetap semangat dalam belajar daring ini ya nak!!!</a:t>
            </a:r>
            <a:endParaRPr sz="3000">
              <a:latin typeface="Monotype Corsiva" panose="03010101010201010101" pitchFamily="66" charset="0"/>
            </a:endParaRPr>
          </a:p>
        </p:txBody>
      </p:sp>
      <p:grpSp>
        <p:nvGrpSpPr>
          <p:cNvPr id="1680" name="Google Shape;1680;p62"/>
          <p:cNvGrpSpPr/>
          <p:nvPr/>
        </p:nvGrpSpPr>
        <p:grpSpPr>
          <a:xfrm>
            <a:off x="1257521" y="569979"/>
            <a:ext cx="2955523" cy="4003540"/>
            <a:chOff x="1249300" y="565013"/>
            <a:chExt cx="2962853" cy="4013469"/>
          </a:xfrm>
        </p:grpSpPr>
        <p:sp>
          <p:nvSpPr>
            <p:cNvPr id="1681" name="Google Shape;1681;p62"/>
            <p:cNvSpPr/>
            <p:nvPr/>
          </p:nvSpPr>
          <p:spPr>
            <a:xfrm>
              <a:off x="1249300" y="565013"/>
              <a:ext cx="2962853" cy="4013469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2704264" y="623275"/>
              <a:ext cx="51631" cy="50368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2F1932">
                <a:alpha val="15080"/>
              </a:srgbClr>
            </a:solidFill>
            <a:ln>
              <a:noFill/>
            </a:ln>
          </p:spPr>
          <p:txBody>
            <a:bodyPr spcFirstLastPara="1" wrap="square" lIns="91199" tIns="91199" rIns="91199" bIns="91199" anchor="ctr" anchorCtr="0">
              <a:noAutofit/>
            </a:bodyPr>
            <a:lstStyle/>
            <a:p>
              <a:pPr defTabSz="912114"/>
              <a:endParaRPr sz="1397">
                <a:ea typeface="+mn-ea"/>
              </a:endParaRPr>
            </a:p>
          </p:txBody>
        </p:sp>
      </p:grpSp>
      <p:pic>
        <p:nvPicPr>
          <p:cNvPr id="1026" name="Picture 2" descr="NH Learning Management System: All courses">
            <a:extLst>
              <a:ext uri="{FF2B5EF4-FFF2-40B4-BE49-F238E27FC236}">
                <a16:creationId xmlns:a16="http://schemas.microsoft.com/office/drawing/2014/main" id="{1BDC81CE-4330-44EC-8CA6-81960BA9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5" y="3543411"/>
            <a:ext cx="1778794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291</Words>
  <Application>Microsoft Office PowerPoint</Application>
  <PresentationFormat>On-screen Show (16:9)</PresentationFormat>
  <Paragraphs>40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Bodoni MT Poster Compressed</vt:lpstr>
      <vt:lpstr>Arial</vt:lpstr>
      <vt:lpstr>Delius</vt:lpstr>
      <vt:lpstr>Cambria Math</vt:lpstr>
      <vt:lpstr>Sarala</vt:lpstr>
      <vt:lpstr>Wingdings</vt:lpstr>
      <vt:lpstr>Roboto Condensed Light</vt:lpstr>
      <vt:lpstr>Questrial</vt:lpstr>
      <vt:lpstr>Arial</vt:lpstr>
      <vt:lpstr>Blackadder ITC</vt:lpstr>
      <vt:lpstr>Brush Script MT</vt:lpstr>
      <vt:lpstr>Nunito</vt:lpstr>
      <vt:lpstr>Permanent Marker</vt:lpstr>
      <vt:lpstr>Gaegu</vt:lpstr>
      <vt:lpstr>Monotype Corsiva</vt:lpstr>
      <vt:lpstr>Times New Roman</vt:lpstr>
      <vt:lpstr>Meet Our Professors by Slidesgo</vt:lpstr>
      <vt:lpstr>Teacher Binder by Slidesgo</vt:lpstr>
      <vt:lpstr>Pertemuan 14 BARISAN DAN DERET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User</dc:creator>
  <cp:lastModifiedBy>User</cp:lastModifiedBy>
  <cp:revision>23</cp:revision>
  <dcterms:modified xsi:type="dcterms:W3CDTF">2021-09-07T15:03:51Z</dcterms:modified>
</cp:coreProperties>
</file>