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87" r:id="rId2"/>
    <p:sldId id="267" r:id="rId3"/>
    <p:sldId id="271" r:id="rId4"/>
    <p:sldId id="327" r:id="rId5"/>
    <p:sldId id="288" r:id="rId6"/>
    <p:sldId id="299" r:id="rId7"/>
    <p:sldId id="294" r:id="rId8"/>
    <p:sldId id="295" r:id="rId9"/>
    <p:sldId id="298" r:id="rId10"/>
    <p:sldId id="300" r:id="rId11"/>
    <p:sldId id="301" r:id="rId12"/>
    <p:sldId id="306" r:id="rId13"/>
    <p:sldId id="307" r:id="rId14"/>
    <p:sldId id="308" r:id="rId15"/>
    <p:sldId id="309" r:id="rId16"/>
    <p:sldId id="310" r:id="rId17"/>
    <p:sldId id="311" r:id="rId18"/>
    <p:sldId id="312" r:id="rId19"/>
    <p:sldId id="313" r:id="rId20"/>
    <p:sldId id="314" r:id="rId21"/>
    <p:sldId id="315" r:id="rId22"/>
    <p:sldId id="316" r:id="rId23"/>
    <p:sldId id="318" r:id="rId24"/>
    <p:sldId id="319" r:id="rId25"/>
    <p:sldId id="320" r:id="rId26"/>
    <p:sldId id="321" r:id="rId27"/>
    <p:sldId id="322" r:id="rId28"/>
    <p:sldId id="324" r:id="rId29"/>
    <p:sldId id="325" r:id="rId30"/>
    <p:sldId id="326" r:id="rId31"/>
    <p:sldId id="355" r:id="rId32"/>
    <p:sldId id="356" r:id="rId33"/>
    <p:sldId id="361" r:id="rId34"/>
    <p:sldId id="357" r:id="rId35"/>
    <p:sldId id="362" r:id="rId36"/>
  </p:sldIdLst>
  <p:sldSz cx="9144000" cy="6858000" type="screen4x3"/>
  <p:notesSz cx="6858000" cy="9144000"/>
  <p:defaultTextStyle>
    <a:defPPr>
      <a:defRPr lang="es-E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060">
          <p15:clr>
            <a:srgbClr val="A4A3A4"/>
          </p15:clr>
        </p15:guide>
        <p15:guide id="2" pos="28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3C7"/>
    <a:srgbClr val="F9680D"/>
    <a:srgbClr val="7CDB05"/>
    <a:srgbClr val="A11F96"/>
    <a:srgbClr val="DF1BC6"/>
    <a:srgbClr val="22C50C"/>
    <a:srgbClr val="FB9E13"/>
    <a:srgbClr val="EF8BE2"/>
    <a:srgbClr val="EAB6F6"/>
    <a:srgbClr val="2626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4"/>
    <p:restoredTop sz="94652"/>
  </p:normalViewPr>
  <p:slideViewPr>
    <p:cSldViewPr showGuides="1">
      <p:cViewPr varScale="1">
        <p:scale>
          <a:sx n="68" d="100"/>
          <a:sy n="68" d="100"/>
        </p:scale>
        <p:origin x="1200" y="72"/>
      </p:cViewPr>
      <p:guideLst>
        <p:guide orient="horz" pos="2060"/>
        <p:guide pos="2808"/>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7/6/2020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p:cNvSpPr/>
          <p:nvPr/>
        </p:nvSpPr>
        <p:spPr>
          <a:xfrm>
            <a:off x="0" y="0"/>
            <a:ext cx="9144000" cy="5373688"/>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lvl="0"/>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lvl="0"/>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lvl="0"/>
            <a:fld id="{9A0DB2DC-4C9A-4742-B13C-FB6460FD3503}" type="slidenum">
              <a:rPr lang="es-ES"/>
              <a:pPr lvl="0"/>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2504"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296" y="1600200"/>
            <a:ext cx="4032504"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lvl="0"/>
            <a:endParaRPr lang="es-E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lvl="0"/>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lvl="0"/>
            <a:fld id="{9A0DB2DC-4C9A-4742-B13C-FB6460FD3503}" type="slidenum">
              <a:rPr lang="es-ES"/>
              <a:pPr lvl="0"/>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lvl="0"/>
            <a:endParaRPr lang="es-E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lvl="0"/>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lvl="0"/>
            <a:fld id="{9A0DB2DC-4C9A-4742-B13C-FB6460FD3503}" type="slidenum">
              <a:rPr lang="es-ES"/>
              <a:pPr lvl="0"/>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lvl="0"/>
            <a:endParaRPr lang="es-E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lvl="0"/>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lvl="0"/>
            <a:fld id="{9A0DB2DC-4C9A-4742-B13C-FB6460FD3503}" type="slidenum">
              <a:rPr lang="es-ES"/>
              <a:pPr lvl="0"/>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alaman Kosong">
    <p:spTree>
      <p:nvGrpSpPr>
        <p:cNvPr id="1" name=""/>
        <p:cNvGrpSpPr/>
        <p:nvPr/>
      </p:nvGrpSpPr>
      <p:grpSpPr>
        <a:xfrm>
          <a:off x="0" y="0"/>
          <a:ext cx="0" cy="0"/>
          <a:chOff x="0" y="0"/>
          <a:chExt cx="0" cy="0"/>
        </a:xfrm>
      </p:grpSpPr>
      <p:sp>
        <p:nvSpPr>
          <p:cNvPr id="2" name="Rectangle 1"/>
          <p:cNvSpPr/>
          <p:nvPr/>
        </p:nvSpPr>
        <p:spPr>
          <a:xfrm>
            <a:off x="0" y="0"/>
            <a:ext cx="9144000" cy="141287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just" eaLnBrk="1" hangingPunct="1">
              <a:defRPr/>
            </a:pPr>
            <a:endParaRPr lang="en-US">
              <a:sym typeface="Arial" panose="020B0604020202020204" pitchFamily="34" charset="0"/>
            </a:endParaRPr>
          </a:p>
        </p:txBody>
      </p:sp>
      <p:sp>
        <p:nvSpPr>
          <p:cNvPr id="3" name="Rectangle 2"/>
          <p:cNvSpPr/>
          <p:nvPr/>
        </p:nvSpPr>
        <p:spPr>
          <a:xfrm>
            <a:off x="0" y="6453188"/>
            <a:ext cx="9144000" cy="40481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just" eaLnBrk="1" hangingPunct="1">
              <a:defRPr/>
            </a:pPr>
            <a:endParaRPr lang="en-US">
              <a:sym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aman Disclinmer">
    <p:spTree>
      <p:nvGrpSpPr>
        <p:cNvPr id="1" name=""/>
        <p:cNvGrpSpPr/>
        <p:nvPr/>
      </p:nvGrpSpPr>
      <p:grpSpPr>
        <a:xfrm>
          <a:off x="0" y="0"/>
          <a:ext cx="0" cy="0"/>
          <a:chOff x="0" y="0"/>
          <a:chExt cx="0" cy="0"/>
        </a:xfrm>
      </p:grpSpPr>
      <p:sp>
        <p:nvSpPr>
          <p:cNvPr id="2" name="Rectangle 1"/>
          <p:cNvSpPr/>
          <p:nvPr/>
        </p:nvSpPr>
        <p:spPr>
          <a:xfrm>
            <a:off x="0" y="0"/>
            <a:ext cx="9144000" cy="141287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just" eaLnBrk="1" hangingPunct="1">
              <a:defRPr/>
            </a:pPr>
            <a:endParaRPr lang="en-US">
              <a:sym typeface="Arial" panose="020B0604020202020204" pitchFamily="34" charset="0"/>
            </a:endParaRPr>
          </a:p>
        </p:txBody>
      </p:sp>
      <p:sp>
        <p:nvSpPr>
          <p:cNvPr id="3" name="Rectangle 2"/>
          <p:cNvSpPr/>
          <p:nvPr/>
        </p:nvSpPr>
        <p:spPr>
          <a:xfrm>
            <a:off x="0" y="6453188"/>
            <a:ext cx="9144000" cy="40481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just" eaLnBrk="1" hangingPunct="1">
              <a:defRPr/>
            </a:pPr>
            <a:endParaRPr lang="en-US">
              <a:sym typeface="Arial" panose="020B0604020202020204" pitchFamily="34" charset="0"/>
            </a:endParaRPr>
          </a:p>
        </p:txBody>
      </p:sp>
      <p:sp>
        <p:nvSpPr>
          <p:cNvPr id="4" name="Oval 3"/>
          <p:cNvSpPr/>
          <p:nvPr/>
        </p:nvSpPr>
        <p:spPr>
          <a:xfrm>
            <a:off x="467544" y="6309320"/>
            <a:ext cx="360040"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5" name="Oval 4"/>
          <p:cNvSpPr/>
          <p:nvPr/>
        </p:nvSpPr>
        <p:spPr>
          <a:xfrm>
            <a:off x="8316416" y="6309320"/>
            <a:ext cx="360040"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alaman BAB">
    <p:spTree>
      <p:nvGrpSpPr>
        <p:cNvPr id="1" name=""/>
        <p:cNvGrpSpPr/>
        <p:nvPr/>
      </p:nvGrpSpPr>
      <p:grpSpPr>
        <a:xfrm>
          <a:off x="0" y="0"/>
          <a:ext cx="0" cy="0"/>
          <a:chOff x="0" y="0"/>
          <a:chExt cx="0" cy="0"/>
        </a:xfrm>
      </p:grpSpPr>
      <p:sp>
        <p:nvSpPr>
          <p:cNvPr id="4" name="Rectangle 3"/>
          <p:cNvSpPr/>
          <p:nvPr/>
        </p:nvSpPr>
        <p:spPr>
          <a:xfrm>
            <a:off x="0" y="0"/>
            <a:ext cx="9144000" cy="184467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5" name="Rectangle 4"/>
          <p:cNvSpPr/>
          <p:nvPr/>
        </p:nvSpPr>
        <p:spPr>
          <a:xfrm>
            <a:off x="0" y="6453188"/>
            <a:ext cx="9144000" cy="40481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6" name="Oval 5"/>
          <p:cNvSpPr/>
          <p:nvPr/>
        </p:nvSpPr>
        <p:spPr>
          <a:xfrm>
            <a:off x="684213" y="333375"/>
            <a:ext cx="1295400" cy="1295400"/>
          </a:xfrm>
          <a:prstGeom prst="ellipse">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0800000" scaled="1"/>
            <a:tileRect/>
          </a:gradFill>
          <a:ln>
            <a:solidFill>
              <a:schemeClr val="bg1"/>
            </a:solidFill>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7" name="Oval 6"/>
          <p:cNvSpPr/>
          <p:nvPr/>
        </p:nvSpPr>
        <p:spPr>
          <a:xfrm>
            <a:off x="827088" y="476250"/>
            <a:ext cx="1008062" cy="1008063"/>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en-US">
              <a:sym typeface="Arial" panose="020B0604020202020204" pitchFamily="34" charset="0"/>
            </a:endParaRPr>
          </a:p>
        </p:txBody>
      </p:sp>
      <p:sp>
        <p:nvSpPr>
          <p:cNvPr id="8" name="TextBox 7"/>
          <p:cNvSpPr txBox="1">
            <a:spLocks noChangeArrowheads="1"/>
          </p:cNvSpPr>
          <p:nvPr/>
        </p:nvSpPr>
        <p:spPr bwMode="auto">
          <a:xfrm>
            <a:off x="684213" y="549275"/>
            <a:ext cx="1295400" cy="338138"/>
          </a:xfrm>
          <a:prstGeom prst="rect">
            <a:avLst/>
          </a:prstGeom>
          <a:noFill/>
          <a:ln>
            <a:noFill/>
          </a:ln>
        </p:spPr>
        <p:txBody>
          <a:bodyPr>
            <a:spAutoFit/>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id-ID" altLang="id-ID" sz="1600" b="1"/>
              <a:t>BAB</a:t>
            </a:r>
            <a:endParaRPr lang="en-US" altLang="id-ID" sz="1600" b="1"/>
          </a:p>
        </p:txBody>
      </p:sp>
      <p:sp>
        <p:nvSpPr>
          <p:cNvPr id="9" name="Rounded Rectangle 8"/>
          <p:cNvSpPr/>
          <p:nvPr/>
        </p:nvSpPr>
        <p:spPr>
          <a:xfrm>
            <a:off x="3708400" y="6308725"/>
            <a:ext cx="1655763" cy="261938"/>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26" name="Title 25"/>
          <p:cNvSpPr>
            <a:spLocks noGrp="1"/>
          </p:cNvSpPr>
          <p:nvPr>
            <p:ph type="title"/>
          </p:nvPr>
        </p:nvSpPr>
        <p:spPr>
          <a:xfrm>
            <a:off x="2051720" y="476672"/>
            <a:ext cx="8229600" cy="1143000"/>
          </a:xfrm>
          <a:prstGeom prst="rect">
            <a:avLst/>
          </a:prstGeom>
        </p:spPr>
        <p:txBody>
          <a:bodyPr>
            <a:normAutofit/>
          </a:bodyPr>
          <a:lstStyle>
            <a:lvl1pPr algn="l">
              <a:defRPr sz="3600" b="1">
                <a:solidFill>
                  <a:schemeClr val="bg1"/>
                </a:solidFill>
              </a:defRPr>
            </a:lvl1pPr>
          </a:lstStyle>
          <a:p>
            <a:r>
              <a:rPr lang="en-US"/>
              <a:t>Click to edit Master title style</a:t>
            </a:r>
            <a:endParaRPr lang="en-US" dirty="0"/>
          </a:p>
        </p:txBody>
      </p:sp>
      <p:sp>
        <p:nvSpPr>
          <p:cNvPr id="30" name="Text Placeholder 29"/>
          <p:cNvSpPr>
            <a:spLocks noGrp="1"/>
          </p:cNvSpPr>
          <p:nvPr>
            <p:ph type="body" sz="quarter" idx="10"/>
          </p:nvPr>
        </p:nvSpPr>
        <p:spPr>
          <a:xfrm>
            <a:off x="827584" y="642392"/>
            <a:ext cx="1008112" cy="914400"/>
          </a:xfrm>
          <a:prstGeom prst="rect">
            <a:avLst/>
          </a:prstGeom>
        </p:spPr>
        <p:txBody>
          <a:bodyPr>
            <a:noAutofit/>
          </a:bodyPr>
          <a:lstStyle>
            <a:lvl1pPr algn="ctr">
              <a:buNone/>
              <a:defRPr sz="4800" b="1"/>
            </a:lvl1pPr>
          </a:lstStyle>
          <a:p>
            <a:pPr lvl="0"/>
            <a:r>
              <a:rPr lang="en-US"/>
              <a:t>Click to edit Master text styles</a:t>
            </a: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ALAMAN KANAN KIRI">
    <p:spTree>
      <p:nvGrpSpPr>
        <p:cNvPr id="1" name=""/>
        <p:cNvGrpSpPr/>
        <p:nvPr/>
      </p:nvGrpSpPr>
      <p:grpSpPr>
        <a:xfrm>
          <a:off x="0" y="0"/>
          <a:ext cx="0" cy="0"/>
          <a:chOff x="0" y="0"/>
          <a:chExt cx="0" cy="0"/>
        </a:xfrm>
      </p:grpSpPr>
      <p:sp>
        <p:nvSpPr>
          <p:cNvPr id="2" name="Rectangle 1"/>
          <p:cNvSpPr/>
          <p:nvPr/>
        </p:nvSpPr>
        <p:spPr>
          <a:xfrm>
            <a:off x="0" y="0"/>
            <a:ext cx="9144000" cy="47625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3" name="Rectangle 2"/>
          <p:cNvSpPr/>
          <p:nvPr/>
        </p:nvSpPr>
        <p:spPr>
          <a:xfrm>
            <a:off x="0" y="6453188"/>
            <a:ext cx="9144000" cy="40481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4" name="Rounded Rectangle 3"/>
          <p:cNvSpPr/>
          <p:nvPr/>
        </p:nvSpPr>
        <p:spPr>
          <a:xfrm>
            <a:off x="2916238" y="6381750"/>
            <a:ext cx="1511300" cy="260350"/>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5" name="Oval 4"/>
          <p:cNvSpPr/>
          <p:nvPr/>
        </p:nvSpPr>
        <p:spPr>
          <a:xfrm>
            <a:off x="467544" y="6309320"/>
            <a:ext cx="360040"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6" name="Oval 5"/>
          <p:cNvSpPr/>
          <p:nvPr/>
        </p:nvSpPr>
        <p:spPr>
          <a:xfrm>
            <a:off x="8316416" y="6309320"/>
            <a:ext cx="360040"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7" name="Rounded Rectangle 6"/>
          <p:cNvSpPr/>
          <p:nvPr/>
        </p:nvSpPr>
        <p:spPr>
          <a:xfrm>
            <a:off x="4500563" y="6381750"/>
            <a:ext cx="1584325" cy="260350"/>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HALAMAN KIRI DOANG">
    <p:spTree>
      <p:nvGrpSpPr>
        <p:cNvPr id="1" name=""/>
        <p:cNvGrpSpPr/>
        <p:nvPr/>
      </p:nvGrpSpPr>
      <p:grpSpPr>
        <a:xfrm>
          <a:off x="0" y="0"/>
          <a:ext cx="0" cy="0"/>
          <a:chOff x="0" y="0"/>
          <a:chExt cx="0" cy="0"/>
        </a:xfrm>
      </p:grpSpPr>
      <p:sp>
        <p:nvSpPr>
          <p:cNvPr id="2" name="Rectangle 1"/>
          <p:cNvSpPr/>
          <p:nvPr/>
        </p:nvSpPr>
        <p:spPr>
          <a:xfrm>
            <a:off x="0" y="0"/>
            <a:ext cx="9144000" cy="47625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3" name="Rectangle 2"/>
          <p:cNvSpPr/>
          <p:nvPr/>
        </p:nvSpPr>
        <p:spPr>
          <a:xfrm>
            <a:off x="0" y="6453188"/>
            <a:ext cx="9144000" cy="40481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4" name="Rounded Rectangle 3"/>
          <p:cNvSpPr/>
          <p:nvPr/>
        </p:nvSpPr>
        <p:spPr>
          <a:xfrm>
            <a:off x="2916238" y="6381750"/>
            <a:ext cx="1511300" cy="260350"/>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5" name="Oval 4"/>
          <p:cNvSpPr/>
          <p:nvPr/>
        </p:nvSpPr>
        <p:spPr>
          <a:xfrm>
            <a:off x="467544" y="6309320"/>
            <a:ext cx="360040"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6" name="Rounded Rectangle 5"/>
          <p:cNvSpPr/>
          <p:nvPr/>
        </p:nvSpPr>
        <p:spPr>
          <a:xfrm>
            <a:off x="4500563" y="6381750"/>
            <a:ext cx="1584325" cy="260350"/>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HALAMAN KANAN KIRI">
    <p:spTree>
      <p:nvGrpSpPr>
        <p:cNvPr id="1" name=""/>
        <p:cNvGrpSpPr/>
        <p:nvPr/>
      </p:nvGrpSpPr>
      <p:grpSpPr>
        <a:xfrm>
          <a:off x="0" y="0"/>
          <a:ext cx="0" cy="0"/>
          <a:chOff x="0" y="0"/>
          <a:chExt cx="0" cy="0"/>
        </a:xfrm>
      </p:grpSpPr>
      <p:sp>
        <p:nvSpPr>
          <p:cNvPr id="2" name="Rectangle 1"/>
          <p:cNvSpPr/>
          <p:nvPr/>
        </p:nvSpPr>
        <p:spPr>
          <a:xfrm>
            <a:off x="0" y="0"/>
            <a:ext cx="9144000" cy="47625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3" name="Rectangle 2"/>
          <p:cNvSpPr/>
          <p:nvPr/>
        </p:nvSpPr>
        <p:spPr>
          <a:xfrm>
            <a:off x="0" y="6453188"/>
            <a:ext cx="9144000" cy="40481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4" name="Rounded Rectangle 3"/>
          <p:cNvSpPr/>
          <p:nvPr/>
        </p:nvSpPr>
        <p:spPr>
          <a:xfrm>
            <a:off x="2916238" y="6381750"/>
            <a:ext cx="1511300" cy="260350"/>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5" name="Oval 4"/>
          <p:cNvSpPr/>
          <p:nvPr/>
        </p:nvSpPr>
        <p:spPr>
          <a:xfrm>
            <a:off x="8316416" y="6309320"/>
            <a:ext cx="360040"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6" name="Rounded Rectangle 5"/>
          <p:cNvSpPr/>
          <p:nvPr/>
        </p:nvSpPr>
        <p:spPr>
          <a:xfrm>
            <a:off x="4500563" y="6381750"/>
            <a:ext cx="1584325" cy="260350"/>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HALAMAN KANAN KIRI">
    <p:spTree>
      <p:nvGrpSpPr>
        <p:cNvPr id="1" name=""/>
        <p:cNvGrpSpPr/>
        <p:nvPr/>
      </p:nvGrpSpPr>
      <p:grpSpPr>
        <a:xfrm>
          <a:off x="0" y="0"/>
          <a:ext cx="0" cy="0"/>
          <a:chOff x="0" y="0"/>
          <a:chExt cx="0" cy="0"/>
        </a:xfrm>
      </p:grpSpPr>
      <p:sp>
        <p:nvSpPr>
          <p:cNvPr id="2" name="Rectangle 1"/>
          <p:cNvSpPr/>
          <p:nvPr/>
        </p:nvSpPr>
        <p:spPr>
          <a:xfrm>
            <a:off x="0" y="0"/>
            <a:ext cx="9144000" cy="47625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3" name="Rectangle 2"/>
          <p:cNvSpPr/>
          <p:nvPr/>
        </p:nvSpPr>
        <p:spPr>
          <a:xfrm>
            <a:off x="0" y="6453188"/>
            <a:ext cx="9144000" cy="40481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4" name="Rounded Rectangle 3"/>
          <p:cNvSpPr/>
          <p:nvPr/>
        </p:nvSpPr>
        <p:spPr>
          <a:xfrm>
            <a:off x="2916238" y="6381750"/>
            <a:ext cx="1511300" cy="260350"/>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
        <p:nvSpPr>
          <p:cNvPr id="5" name="Rounded Rectangle 4"/>
          <p:cNvSpPr/>
          <p:nvPr/>
        </p:nvSpPr>
        <p:spPr>
          <a:xfrm>
            <a:off x="4500563" y="6381750"/>
            <a:ext cx="1584325" cy="260350"/>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panose="020B0604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9" r:id="rId9"/>
    <p:sldLayoutId id="2147483660" r:id="rId10"/>
    <p:sldLayoutId id="2147483661" r:id="rId11"/>
    <p:sldLayoutId id="2147483662" r:id="rId12"/>
    <p:sldLayoutId id="2147483663" r:id="rId13"/>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image" Target="../media/image1.png"/><Relationship Id="rId4" Type="http://schemas.openxmlformats.org/officeDocument/2006/relationships/slide" Target="slide3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slide" Target="slide1.xml"/></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1.xm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image" Target="../media/image36.jpe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slide" Target="slide1.xml"/><Relationship Id="rId5" Type="http://schemas.openxmlformats.org/officeDocument/2006/relationships/slide" Target="slide3.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slide" Target="slide3.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48481"/>
          <p:cNvSpPr>
            <a:spLocks noGrp="1"/>
          </p:cNvSpPr>
          <p:nvPr/>
        </p:nvSpPr>
        <p:spPr>
          <a:xfrm>
            <a:off x="2051720" y="404664"/>
            <a:ext cx="8229600"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r>
              <a:rPr lang="en-US" altLang="id-ID" sz="3500" b="1" dirty="0">
                <a:solidFill>
                  <a:schemeClr val="bg1"/>
                </a:solidFill>
                <a:latin typeface="Segoe UI Black" panose="020B0A02040204020203" charset="0"/>
                <a:cs typeface="Segoe UI Black" panose="020B0A02040204020203" charset="0"/>
                <a:sym typeface="+mn-ea"/>
              </a:rPr>
              <a:t>Kimia Unsur</a:t>
            </a:r>
          </a:p>
        </p:txBody>
      </p:sp>
      <p:sp>
        <p:nvSpPr>
          <p:cNvPr id="21" name="Round Diagonal Corner Rectangle 20"/>
          <p:cNvSpPr/>
          <p:nvPr/>
        </p:nvSpPr>
        <p:spPr>
          <a:xfrm>
            <a:off x="4792980" y="1984375"/>
            <a:ext cx="4104640" cy="719455"/>
          </a:xfrm>
          <a:prstGeom prst="round2DiagRect">
            <a:avLst>
              <a:gd name="adj1" fmla="val 28224"/>
              <a:gd name="adj2" fmla="val 0"/>
            </a:avLst>
          </a:prstGeom>
          <a:solidFill>
            <a:srgbClr val="BAD699"/>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ct val="0"/>
              </a:spcBef>
              <a:spcAft>
                <a:spcPct val="35000"/>
              </a:spcAft>
            </a:pPr>
            <a:r>
              <a:rPr lang="en-US" b="1">
                <a:sym typeface="+mn-ea"/>
                <a:hlinkClick r:id="rId2" action="ppaction://hlinksldjump"/>
              </a:rPr>
              <a:t>Unsur-Unsur Golongan Utama</a:t>
            </a:r>
            <a:endParaRPr lang="en-US" b="1">
              <a:solidFill>
                <a:schemeClr val="bg1"/>
              </a:solidFill>
            </a:endParaRPr>
          </a:p>
        </p:txBody>
      </p:sp>
      <p:sp>
        <p:nvSpPr>
          <p:cNvPr id="29" name="Round Diagonal Corner Rectangle 28"/>
          <p:cNvSpPr/>
          <p:nvPr/>
        </p:nvSpPr>
        <p:spPr>
          <a:xfrm>
            <a:off x="4792980" y="2827020"/>
            <a:ext cx="4104640" cy="720005"/>
          </a:xfrm>
          <a:prstGeom prst="round2DiagRect">
            <a:avLst>
              <a:gd name="adj1" fmla="val 28224"/>
              <a:gd name="adj2" fmla="val 0"/>
            </a:avLst>
          </a:prstGeom>
          <a:solidFill>
            <a:srgbClr val="9DD16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ym typeface="+mn-ea"/>
                <a:hlinkClick r:id="rId3" action="ppaction://hlinksldjump"/>
              </a:rPr>
              <a:t>Unsur-Unsur Periode Ketiga</a:t>
            </a:r>
            <a:endParaRPr lang="en-US" b="1">
              <a:solidFill>
                <a:schemeClr val="tx1"/>
              </a:solidFill>
            </a:endParaRPr>
          </a:p>
        </p:txBody>
      </p:sp>
      <p:sp>
        <p:nvSpPr>
          <p:cNvPr id="30" name="Round Diagonal Corner Rectangle 29"/>
          <p:cNvSpPr/>
          <p:nvPr/>
        </p:nvSpPr>
        <p:spPr>
          <a:xfrm>
            <a:off x="4792980" y="3702685"/>
            <a:ext cx="4104640" cy="720005"/>
          </a:xfrm>
          <a:prstGeom prst="round2DiagRect">
            <a:avLst>
              <a:gd name="adj1" fmla="val 28224"/>
              <a:gd name="adj2" fmla="val 0"/>
            </a:avLst>
          </a:prstGeom>
          <a:solidFill>
            <a:srgbClr val="53C93D"/>
          </a:solidFill>
          <a:ln>
            <a:solidFill>
              <a:srgbClr val="FF33F2"/>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ym typeface="+mn-ea"/>
                <a:hlinkClick r:id="rId4" action="ppaction://hlinksldjump"/>
              </a:rPr>
              <a:t>Unsur-Unsur GolonganTransisi Periode Empat</a:t>
            </a:r>
            <a:endParaRPr lang="en-US" b="1">
              <a:solidFill>
                <a:schemeClr val="tx1"/>
              </a:solidFill>
            </a:endParaRPr>
          </a:p>
        </p:txBody>
      </p:sp>
      <p:sp>
        <p:nvSpPr>
          <p:cNvPr id="58" name="Text Box 57"/>
          <p:cNvSpPr txBox="1"/>
          <p:nvPr/>
        </p:nvSpPr>
        <p:spPr>
          <a:xfrm>
            <a:off x="1400810" y="4851400"/>
            <a:ext cx="7672705" cy="1198880"/>
          </a:xfrm>
          <a:prstGeom prst="rect">
            <a:avLst/>
          </a:prstGeom>
          <a:noFill/>
          <a:ln>
            <a:noFill/>
          </a:ln>
        </p:spPr>
        <p:txBody>
          <a:bodyPr wrap="square" rtlCol="0">
            <a:spAutoFit/>
          </a:bodyPr>
          <a:lstStyle/>
          <a:p>
            <a:r>
              <a:rPr lang="en-US" sz="1800" b="1">
                <a:solidFill>
                  <a:srgbClr val="00B050"/>
                </a:solidFill>
                <a:latin typeface="Segoe Print" panose="02000600000000000000" charset="0"/>
                <a:cs typeface="Segoe Print" panose="02000600000000000000" charset="0"/>
              </a:rPr>
              <a:t>Intan dan grafit merupakan alotrop dari karbon. Grafit memiliki sifat fisika lunak dan ringan sehingga dapat digunakan sebagai bahan baku pembuatan pensil. Intan memiliki sifat keras dan kuat sehingga dapat digunakan sebagai alat pemotong kaca.</a:t>
            </a:r>
          </a:p>
        </p:txBody>
      </p:sp>
      <p:sp>
        <p:nvSpPr>
          <p:cNvPr id="19" name="Text Placeholder 18"/>
          <p:cNvSpPr>
            <a:spLocks noGrp="1"/>
          </p:cNvSpPr>
          <p:nvPr>
            <p:ph type="body" sz="quarter" idx="10"/>
          </p:nvPr>
        </p:nvSpPr>
        <p:spPr/>
        <p:txBody>
          <a:bodyPr/>
          <a:lstStyle/>
          <a:p>
            <a:r>
              <a:rPr lang="id-ID" dirty="0"/>
              <a:t>III</a:t>
            </a:r>
          </a:p>
          <a:p>
            <a:endParaRPr lang="id-ID" dirty="0"/>
          </a:p>
        </p:txBody>
      </p:sp>
      <p:pic>
        <p:nvPicPr>
          <p:cNvPr id="2" name="Content Placeholder 1" descr="Screenshot (13)"/>
          <p:cNvPicPr>
            <a:picLocks noGrp="1" noChangeAspect="1"/>
          </p:cNvPicPr>
          <p:nvPr>
            <p:ph idx="4294967295"/>
          </p:nvPr>
        </p:nvPicPr>
        <p:blipFill>
          <a:blip r:embed="rId5" cstate="print"/>
          <a:srcRect l="9024" t="28140" r="46580" b="27725"/>
          <a:stretch>
            <a:fillRect/>
          </a:stretch>
        </p:blipFill>
        <p:spPr>
          <a:xfrm>
            <a:off x="251520" y="2060848"/>
            <a:ext cx="4368800" cy="2598738"/>
          </a:xfrm>
          <a:prstGeom prst="rect">
            <a:avLst/>
          </a:prstGeom>
        </p:spPr>
      </p:pic>
      <p:grpSp>
        <p:nvGrpSpPr>
          <p:cNvPr id="20" name="Group 19"/>
          <p:cNvGrpSpPr/>
          <p:nvPr/>
        </p:nvGrpSpPr>
        <p:grpSpPr>
          <a:xfrm rot="19980000">
            <a:off x="469900" y="4516120"/>
            <a:ext cx="750570" cy="1177925"/>
            <a:chOff x="447" y="6383"/>
            <a:chExt cx="1597" cy="3090"/>
          </a:xfrm>
        </p:grpSpPr>
        <p:sp>
          <p:nvSpPr>
            <p:cNvPr id="11" name="Freeform 10"/>
            <p:cNvSpPr/>
            <p:nvPr/>
          </p:nvSpPr>
          <p:spPr>
            <a:xfrm>
              <a:off x="447" y="6383"/>
              <a:ext cx="1536" cy="2974"/>
            </a:xfrm>
            <a:custGeom>
              <a:avLst/>
              <a:gdLst>
                <a:gd name="connisteX0" fmla="*/ 899387 w 899387"/>
                <a:gd name="connsiteY0" fmla="*/ 0 h 1568450"/>
                <a:gd name="connisteX1" fmla="*/ 261212 w 899387"/>
                <a:gd name="connsiteY1" fmla="*/ 651510 h 1568450"/>
                <a:gd name="connisteX2" fmla="*/ 194537 w 899387"/>
                <a:gd name="connsiteY2" fmla="*/ 983615 h 1568450"/>
                <a:gd name="connisteX3" fmla="*/ 433932 w 899387"/>
                <a:gd name="connsiteY3" fmla="*/ 970280 h 1568450"/>
                <a:gd name="connisteX4" fmla="*/ 407262 w 899387"/>
                <a:gd name="connsiteY4" fmla="*/ 757555 h 1568450"/>
                <a:gd name="connisteX5" fmla="*/ 247877 w 899387"/>
                <a:gd name="connsiteY5" fmla="*/ 730885 h 1568450"/>
                <a:gd name="connisteX6" fmla="*/ 48487 w 899387"/>
                <a:gd name="connsiteY6" fmla="*/ 864235 h 1568450"/>
                <a:gd name="connisteX7" fmla="*/ 8482 w 899387"/>
                <a:gd name="connsiteY7" fmla="*/ 1103630 h 1568450"/>
                <a:gd name="connisteX8" fmla="*/ 141832 w 899387"/>
                <a:gd name="connsiteY8" fmla="*/ 1315720 h 1568450"/>
                <a:gd name="connisteX9" fmla="*/ 407262 w 899387"/>
                <a:gd name="connsiteY9" fmla="*/ 1462405 h 1568450"/>
                <a:gd name="connisteX10" fmla="*/ 806042 w 899387"/>
                <a:gd name="connsiteY10" fmla="*/ 1568450 h 15684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899387" h="1568450">
                  <a:moveTo>
                    <a:pt x="899387" y="0"/>
                  </a:moveTo>
                  <a:cubicBezTo>
                    <a:pt x="773022" y="123825"/>
                    <a:pt x="402182" y="454660"/>
                    <a:pt x="261212" y="651510"/>
                  </a:cubicBezTo>
                  <a:cubicBezTo>
                    <a:pt x="120242" y="848360"/>
                    <a:pt x="160247" y="920115"/>
                    <a:pt x="194537" y="983615"/>
                  </a:cubicBezTo>
                  <a:cubicBezTo>
                    <a:pt x="228827" y="1047115"/>
                    <a:pt x="391387" y="1015365"/>
                    <a:pt x="433932" y="970280"/>
                  </a:cubicBezTo>
                  <a:cubicBezTo>
                    <a:pt x="476477" y="925195"/>
                    <a:pt x="444727" y="805180"/>
                    <a:pt x="407262" y="757555"/>
                  </a:cubicBezTo>
                  <a:cubicBezTo>
                    <a:pt x="369797" y="709930"/>
                    <a:pt x="319632" y="709295"/>
                    <a:pt x="247877" y="730885"/>
                  </a:cubicBezTo>
                  <a:cubicBezTo>
                    <a:pt x="176122" y="752475"/>
                    <a:pt x="96112" y="789940"/>
                    <a:pt x="48487" y="864235"/>
                  </a:cubicBezTo>
                  <a:cubicBezTo>
                    <a:pt x="862" y="938530"/>
                    <a:pt x="-9933" y="1013460"/>
                    <a:pt x="8482" y="1103630"/>
                  </a:cubicBezTo>
                  <a:cubicBezTo>
                    <a:pt x="26897" y="1193800"/>
                    <a:pt x="61822" y="1243965"/>
                    <a:pt x="141832" y="1315720"/>
                  </a:cubicBezTo>
                  <a:cubicBezTo>
                    <a:pt x="221842" y="1387475"/>
                    <a:pt x="274547" y="1411605"/>
                    <a:pt x="407262" y="1462405"/>
                  </a:cubicBezTo>
                  <a:cubicBezTo>
                    <a:pt x="539977" y="1513205"/>
                    <a:pt x="731747" y="1550035"/>
                    <a:pt x="806042" y="1568450"/>
                  </a:cubicBezTo>
                </a:path>
              </a:pathLst>
            </a:custGeom>
            <a:ln w="28575">
              <a:solidFill>
                <a:srgbClr val="00B050"/>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B050"/>
                </a:solidFill>
              </a:endParaRPr>
            </a:p>
          </p:txBody>
        </p:sp>
        <p:sp>
          <p:nvSpPr>
            <p:cNvPr id="17" name="Isosceles Triangle 16"/>
            <p:cNvSpPr/>
            <p:nvPr/>
          </p:nvSpPr>
          <p:spPr>
            <a:xfrm rot="5820000">
              <a:off x="1779" y="9208"/>
              <a:ext cx="236" cy="295"/>
            </a:xfrm>
            <a:prstGeom prst="triangle">
              <a:avLst/>
            </a:prstGeom>
            <a:noFill/>
            <a:ln w="28575">
              <a:solidFill>
                <a:srgbClr val="00B050"/>
              </a:solidFill>
            </a:ln>
            <a:extLst>
              <a:ext uri="{909E8E84-426E-40DD-AFC4-6F175D3DCCD1}">
                <a14:hiddenFill xmlns:a14="http://schemas.microsoft.com/office/drawing/2010/main">
                  <a:solidFill>
                    <a:schemeClr val="accent4"/>
                  </a:solidFill>
                </a14:hiddenFill>
              </a:ext>
            </a:ex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50"/>
                </a:solidFill>
              </a:endParaRPr>
            </a:p>
          </p:txBody>
        </p:sp>
      </p:grpSp>
      <p:sp>
        <p:nvSpPr>
          <p:cNvPr id="16" name="TextBox 15"/>
          <p:cNvSpPr txBox="1">
            <a:spLocks noChangeArrowheads="1"/>
          </p:cNvSpPr>
          <p:nvPr/>
        </p:nvSpPr>
        <p:spPr bwMode="auto">
          <a:xfrm>
            <a:off x="3707904" y="6310313"/>
            <a:ext cx="1688283" cy="292388"/>
          </a:xfrm>
          <a:prstGeom prst="rect">
            <a:avLst/>
          </a:prstGeom>
          <a:noFill/>
          <a:ln w="9525">
            <a:noFill/>
            <a:miter lim="800000"/>
          </a:ln>
        </p:spPr>
        <p:txBody>
          <a:bodyPr wrap="none">
            <a:spAutoFit/>
          </a:bodyPr>
          <a:lstStyle/>
          <a:p>
            <a:pPr eaLnBrk="1" hangingPunct="1"/>
            <a:r>
              <a:rPr lang="id-ID" altLang="id-ID" sz="1300" dirty="0">
                <a:solidFill>
                  <a:srgbClr val="92D050"/>
                </a:solidFill>
                <a:hlinkClick r:id="rId6" action="ppaction://hlinksldjump"/>
              </a:rPr>
              <a:t>Kembali ke daftar isi</a:t>
            </a:r>
            <a:endParaRPr lang="en-US" altLang="id-ID" sz="1300" dirty="0">
              <a:solidFill>
                <a:srgbClr val="92D050"/>
              </a:solidFill>
            </a:endParaRPr>
          </a:p>
        </p:txBody>
      </p:sp>
    </p:spTree>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p:nvPr/>
        </p:nvSpPr>
        <p:spPr>
          <a:xfrm>
            <a:off x="1137920" y="1140460"/>
            <a:ext cx="1501775" cy="478790"/>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Sifat Fisika</a:t>
            </a:r>
          </a:p>
        </p:txBody>
      </p:sp>
      <p:pic>
        <p:nvPicPr>
          <p:cNvPr id="2" name="Content Placeholder 1" descr="Screenshot (27)"/>
          <p:cNvPicPr>
            <a:picLocks noGrp="1" noChangeAspect="1"/>
          </p:cNvPicPr>
          <p:nvPr>
            <p:ph idx="4294967295"/>
          </p:nvPr>
        </p:nvPicPr>
        <p:blipFill>
          <a:blip r:embed="rId2" cstate="print"/>
          <a:srcRect l="4552" t="36293" r="47353" b="14436"/>
          <a:stretch>
            <a:fillRect/>
          </a:stretch>
        </p:blipFill>
        <p:spPr>
          <a:xfrm>
            <a:off x="467544" y="1763713"/>
            <a:ext cx="7883525" cy="4208462"/>
          </a:xfrm>
          <a:prstGeom prst="rect">
            <a:avLst/>
          </a:prstGeom>
        </p:spPr>
      </p:pic>
      <p:sp>
        <p:nvSpPr>
          <p:cNvPr id="4" name="Text Box 3"/>
          <p:cNvSpPr txBox="1"/>
          <p:nvPr/>
        </p:nvSpPr>
        <p:spPr>
          <a:xfrm>
            <a:off x="1271905" y="523875"/>
            <a:ext cx="2250440" cy="460375"/>
          </a:xfrm>
          <a:prstGeom prst="rect">
            <a:avLst/>
          </a:prstGeom>
          <a:noFill/>
        </p:spPr>
        <p:txBody>
          <a:bodyPr wrap="none" rtlCol="0" anchor="t">
            <a:spAutoFit/>
          </a:bodyPr>
          <a:lstStyle/>
          <a:p>
            <a:r>
              <a:rPr lang="en-US" sz="2400" b="1">
                <a:solidFill>
                  <a:srgbClr val="9DD16F"/>
                </a:solidFill>
                <a:latin typeface="Segoe UI" panose="020B0502040204020203" charset="0"/>
                <a:cs typeface="Segoe UI" panose="020B0502040204020203" charset="0"/>
                <a:sym typeface="+mn-ea"/>
              </a:rPr>
              <a:t>Golongan IIIA </a:t>
            </a:r>
            <a:endParaRPr lang="en-US" sz="2400"/>
          </a:p>
        </p:txBody>
      </p:sp>
      <p:sp>
        <p:nvSpPr>
          <p:cNvPr id="17" name="Right Arrow 16">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8" name="TextBox 17"/>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daftar isi</a:t>
            </a:r>
            <a:endParaRPr lang="en-US" altLang="id-ID" sz="1100" dirty="0">
              <a:solidFill>
                <a:schemeClr val="bg1"/>
              </a:solidFill>
            </a:endParaRPr>
          </a:p>
        </p:txBody>
      </p:sp>
      <p:sp>
        <p:nvSpPr>
          <p:cNvPr id="19" name="TextBox 18">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awal bab</a:t>
            </a:r>
            <a:endParaRPr lang="en-US" altLang="id-ID" sz="1100" dirty="0">
              <a:solidFill>
                <a:schemeClr val="bg1"/>
              </a:solidFill>
            </a:endParaRPr>
          </a:p>
        </p:txBody>
      </p:sp>
      <p:sp>
        <p:nvSpPr>
          <p:cNvPr id="20" name="Right Arrow 19">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920115" y="1624330"/>
            <a:ext cx="7698740" cy="3609975"/>
            <a:chOff x="7932" y="2493"/>
            <a:chExt cx="12124" cy="5873"/>
          </a:xfrm>
        </p:grpSpPr>
        <p:grpSp>
          <p:nvGrpSpPr>
            <p:cNvPr id="53" name="Group 52"/>
            <p:cNvGrpSpPr/>
            <p:nvPr/>
          </p:nvGrpSpPr>
          <p:grpSpPr>
            <a:xfrm>
              <a:off x="7932" y="2493"/>
              <a:ext cx="12124" cy="5873"/>
              <a:chOff x="9716" y="2021"/>
              <a:chExt cx="11870" cy="5873"/>
            </a:xfrm>
          </p:grpSpPr>
          <p:sp>
            <p:nvSpPr>
              <p:cNvPr id="16" name="Rounded Rectangle 15"/>
              <p:cNvSpPr/>
              <p:nvPr/>
            </p:nvSpPr>
            <p:spPr>
              <a:xfrm>
                <a:off x="9716" y="2021"/>
                <a:ext cx="2219" cy="772"/>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Sifat Kimia</a:t>
                </a:r>
              </a:p>
            </p:txBody>
          </p:sp>
          <p:grpSp>
            <p:nvGrpSpPr>
              <p:cNvPr id="35" name="Group 34"/>
              <p:cNvGrpSpPr/>
              <p:nvPr/>
            </p:nvGrpSpPr>
            <p:grpSpPr>
              <a:xfrm>
                <a:off x="10012" y="2637"/>
                <a:ext cx="11574" cy="5257"/>
                <a:chOff x="9841" y="3069"/>
                <a:chExt cx="11574" cy="5257"/>
              </a:xfrm>
            </p:grpSpPr>
            <p:cxnSp>
              <p:nvCxnSpPr>
                <p:cNvPr id="37" name="Straight Connector 36"/>
                <p:cNvCxnSpPr/>
                <p:nvPr/>
              </p:nvCxnSpPr>
              <p:spPr>
                <a:xfrm>
                  <a:off x="9841" y="5766"/>
                  <a:ext cx="397" cy="1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3" name="Group 42"/>
                <p:cNvGrpSpPr/>
                <p:nvPr/>
              </p:nvGrpSpPr>
              <p:grpSpPr>
                <a:xfrm>
                  <a:off x="9869" y="3069"/>
                  <a:ext cx="11546" cy="5257"/>
                  <a:chOff x="9869" y="3069"/>
                  <a:chExt cx="11546" cy="5257"/>
                </a:xfrm>
              </p:grpSpPr>
              <p:cxnSp>
                <p:nvCxnSpPr>
                  <p:cNvPr id="44" name="Straight Connector 43"/>
                  <p:cNvCxnSpPr/>
                  <p:nvPr/>
                </p:nvCxnSpPr>
                <p:spPr>
                  <a:xfrm>
                    <a:off x="9869" y="3069"/>
                    <a:ext cx="1" cy="2672"/>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5" name="Rectangle 44"/>
                  <p:cNvSpPr/>
                  <p:nvPr/>
                </p:nvSpPr>
                <p:spPr>
                  <a:xfrm>
                    <a:off x="10238" y="4165"/>
                    <a:ext cx="11177" cy="4161"/>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Boron akan bereaksi dengan oksigen, halogen, asam pengoksidasi,</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dan alkali jika dipanaskan. Senyawa boron bersifat racun.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Aluminium sebagai agen pereduksi yang baik. Aluminium bersifat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nontoksik.</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Galium mudah mengorosi logam lain. Galium bersifat toksik ringan.</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Indium bersifat toksik ringan.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Senyawa talium(III) mudah direduksi menjadi talium(I) atau sebagai</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pengoksidasi kuat. Talium dan senyawanya bersifat sangat toksik.</a:t>
                    </a:r>
                  </a:p>
                </p:txBody>
              </p:sp>
            </p:grpSp>
          </p:grpSp>
        </p:grpSp>
        <p:sp>
          <p:nvSpPr>
            <p:cNvPr id="55" name="Rectangle 54"/>
            <p:cNvSpPr/>
            <p:nvPr/>
          </p:nvSpPr>
          <p:spPr>
            <a:xfrm>
              <a:off x="8640" y="3662"/>
              <a:ext cx="3481" cy="518"/>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ctr"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Golongan IIIA</a:t>
              </a:r>
            </a:p>
          </p:txBody>
        </p:sp>
      </p:grpSp>
      <p:sp>
        <p:nvSpPr>
          <p:cNvPr id="4" name="Text Box 3"/>
          <p:cNvSpPr txBox="1"/>
          <p:nvPr/>
        </p:nvSpPr>
        <p:spPr>
          <a:xfrm>
            <a:off x="1185545" y="948055"/>
            <a:ext cx="2250440" cy="460375"/>
          </a:xfrm>
          <a:prstGeom prst="rect">
            <a:avLst/>
          </a:prstGeom>
          <a:noFill/>
        </p:spPr>
        <p:txBody>
          <a:bodyPr wrap="none" rtlCol="0" anchor="t">
            <a:spAutoFit/>
          </a:bodyPr>
          <a:lstStyle/>
          <a:p>
            <a:r>
              <a:rPr lang="en-US" sz="2400" b="1">
                <a:solidFill>
                  <a:srgbClr val="9DD16F"/>
                </a:solidFill>
                <a:latin typeface="Segoe UI" panose="020B0502040204020203" charset="0"/>
                <a:cs typeface="Segoe UI" panose="020B0502040204020203" charset="0"/>
                <a:sym typeface="+mn-ea"/>
              </a:rPr>
              <a:t>Golongan IIIA </a:t>
            </a:r>
            <a:endParaRPr lang="en-US" sz="2400"/>
          </a:p>
        </p:txBody>
      </p:sp>
      <p:sp>
        <p:nvSpPr>
          <p:cNvPr id="18" name="Right Arrow 17">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9" name="TextBox 18"/>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2" action="ppaction://hlinksldjump"/>
              </a:rPr>
              <a:t>Kembali ke daftar isi</a:t>
            </a:r>
            <a:endParaRPr lang="en-US" altLang="id-ID" sz="1100" dirty="0">
              <a:solidFill>
                <a:schemeClr val="bg1"/>
              </a:solidFill>
            </a:endParaRPr>
          </a:p>
        </p:txBody>
      </p:sp>
      <p:sp>
        <p:nvSpPr>
          <p:cNvPr id="20" name="TextBox 19">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awal bab</a:t>
            </a:r>
            <a:endParaRPr lang="en-US" altLang="id-ID" sz="1100" dirty="0">
              <a:solidFill>
                <a:schemeClr val="bg1"/>
              </a:solidFill>
            </a:endParaRPr>
          </a:p>
        </p:txBody>
      </p:sp>
      <p:sp>
        <p:nvSpPr>
          <p:cNvPr id="21" name="Right Arrow 20">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p:nvPr/>
        </p:nvSpPr>
        <p:spPr>
          <a:xfrm>
            <a:off x="1169670" y="1171575"/>
            <a:ext cx="1501775" cy="478790"/>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Sifat Fisika</a:t>
            </a:r>
          </a:p>
        </p:txBody>
      </p:sp>
      <p:pic>
        <p:nvPicPr>
          <p:cNvPr id="2" name="Content Placeholder 1" descr="Screenshot (28)"/>
          <p:cNvPicPr>
            <a:picLocks noGrp="1" noChangeAspect="1"/>
          </p:cNvPicPr>
          <p:nvPr>
            <p:ph idx="4294967295"/>
          </p:nvPr>
        </p:nvPicPr>
        <p:blipFill>
          <a:blip r:embed="rId2" cstate="print"/>
          <a:srcRect l="3917" t="31958" r="47903" b="18154"/>
          <a:stretch>
            <a:fillRect/>
          </a:stretch>
        </p:blipFill>
        <p:spPr>
          <a:xfrm>
            <a:off x="624840" y="1816735"/>
            <a:ext cx="7456170" cy="4342765"/>
          </a:xfrm>
          <a:prstGeom prst="rect">
            <a:avLst/>
          </a:prstGeom>
        </p:spPr>
      </p:pic>
      <p:sp>
        <p:nvSpPr>
          <p:cNvPr id="4" name="Text Box 3"/>
          <p:cNvSpPr txBox="1"/>
          <p:nvPr/>
        </p:nvSpPr>
        <p:spPr>
          <a:xfrm>
            <a:off x="1271905" y="577215"/>
            <a:ext cx="2244725" cy="460375"/>
          </a:xfrm>
          <a:prstGeom prst="rect">
            <a:avLst/>
          </a:prstGeom>
          <a:noFill/>
        </p:spPr>
        <p:txBody>
          <a:bodyPr wrap="none" rtlCol="0" anchor="t">
            <a:spAutoFit/>
          </a:bodyPr>
          <a:lstStyle/>
          <a:p>
            <a:r>
              <a:rPr lang="en-US" sz="2400" b="1">
                <a:solidFill>
                  <a:srgbClr val="9DD16F"/>
                </a:solidFill>
                <a:latin typeface="Segoe UI" panose="020B0502040204020203" charset="0"/>
                <a:cs typeface="Segoe UI" panose="020B0502040204020203" charset="0"/>
                <a:sym typeface="+mn-ea"/>
              </a:rPr>
              <a:t>Golongan IVA </a:t>
            </a:r>
            <a:endParaRPr lang="en-US" sz="2400"/>
          </a:p>
        </p:txBody>
      </p:sp>
      <p:sp>
        <p:nvSpPr>
          <p:cNvPr id="13" name="Right Arrow 12">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4" name="TextBox 13"/>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daftar isi</a:t>
            </a:r>
            <a:endParaRPr lang="en-US" altLang="id-ID" sz="1100" dirty="0">
              <a:solidFill>
                <a:schemeClr val="bg1"/>
              </a:solidFill>
            </a:endParaRPr>
          </a:p>
        </p:txBody>
      </p:sp>
      <p:sp>
        <p:nvSpPr>
          <p:cNvPr id="15" name="TextBox 14">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awal bab</a:t>
            </a:r>
            <a:endParaRPr lang="en-US" altLang="id-ID" sz="1100" dirty="0">
              <a:solidFill>
                <a:schemeClr val="bg1"/>
              </a:solidFill>
            </a:endParaRPr>
          </a:p>
        </p:txBody>
      </p:sp>
      <p:sp>
        <p:nvSpPr>
          <p:cNvPr id="16" name="Right Arrow 15">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strip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853569" y="1519555"/>
            <a:ext cx="7554098" cy="3554095"/>
            <a:chOff x="7846" y="2493"/>
            <a:chExt cx="11896" cy="5597"/>
          </a:xfrm>
        </p:grpSpPr>
        <p:grpSp>
          <p:nvGrpSpPr>
            <p:cNvPr id="53" name="Group 52"/>
            <p:cNvGrpSpPr/>
            <p:nvPr/>
          </p:nvGrpSpPr>
          <p:grpSpPr>
            <a:xfrm>
              <a:off x="7846" y="2493"/>
              <a:ext cx="11896" cy="5597"/>
              <a:chOff x="9632" y="2021"/>
              <a:chExt cx="11647" cy="5597"/>
            </a:xfrm>
          </p:grpSpPr>
          <p:sp>
            <p:nvSpPr>
              <p:cNvPr id="16" name="Rounded Rectangle 15"/>
              <p:cNvSpPr/>
              <p:nvPr/>
            </p:nvSpPr>
            <p:spPr>
              <a:xfrm>
                <a:off x="9716" y="2021"/>
                <a:ext cx="2219" cy="772"/>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Sifat Kimia</a:t>
                </a:r>
              </a:p>
            </p:txBody>
          </p:sp>
          <p:grpSp>
            <p:nvGrpSpPr>
              <p:cNvPr id="35" name="Group 34"/>
              <p:cNvGrpSpPr/>
              <p:nvPr/>
            </p:nvGrpSpPr>
            <p:grpSpPr>
              <a:xfrm>
                <a:off x="9632" y="2637"/>
                <a:ext cx="11647" cy="4981"/>
                <a:chOff x="9461" y="3069"/>
                <a:chExt cx="11647" cy="4981"/>
              </a:xfrm>
            </p:grpSpPr>
            <p:cxnSp>
              <p:nvCxnSpPr>
                <p:cNvPr id="37" name="Straight Connector 36"/>
                <p:cNvCxnSpPr/>
                <p:nvPr/>
              </p:nvCxnSpPr>
              <p:spPr>
                <a:xfrm>
                  <a:off x="9841" y="5766"/>
                  <a:ext cx="397" cy="1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3" name="Group 42"/>
                <p:cNvGrpSpPr/>
                <p:nvPr/>
              </p:nvGrpSpPr>
              <p:grpSpPr>
                <a:xfrm>
                  <a:off x="9461" y="3069"/>
                  <a:ext cx="11647" cy="4981"/>
                  <a:chOff x="9461" y="3069"/>
                  <a:chExt cx="11647" cy="4981"/>
                </a:xfrm>
              </p:grpSpPr>
              <p:cxnSp>
                <p:nvCxnSpPr>
                  <p:cNvPr id="44" name="Straight Connector 43"/>
                  <p:cNvCxnSpPr/>
                  <p:nvPr/>
                </p:nvCxnSpPr>
                <p:spPr>
                  <a:xfrm>
                    <a:off x="9869" y="3069"/>
                    <a:ext cx="1" cy="2672"/>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5" name="Rectangle 44"/>
                  <p:cNvSpPr/>
                  <p:nvPr/>
                </p:nvSpPr>
                <p:spPr>
                  <a:xfrm>
                    <a:off x="9461" y="4140"/>
                    <a:ext cx="11647" cy="3910"/>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Karbon tidak bersifat toksik dan merupakan unsur yang sangat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tidak reaktif.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Silikon kurang reaktif dibandingkan karbon. Silikon bersifat nontoksik.</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Germanium bersifat lebih reaktif daripada silikon dalam larutan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H</a:t>
                    </a:r>
                    <a:r>
                      <a:rPr kumimoji="0" lang="en-US" altLang="zh-CN" sz="1800" b="0" u="none" strike="noStrike" cap="none" normalizeH="0" baseline="-25000">
                        <a:ln>
                          <a:noFill/>
                        </a:ln>
                        <a:solidFill>
                          <a:schemeClr val="tx1"/>
                        </a:solidFill>
                        <a:effectLst/>
                        <a:latin typeface="Arial" panose="020B0604020202020204" pitchFamily="34" charset="0"/>
                        <a:ea typeface="SimSun" panose="02010600030101010101" pitchFamily="2" charset="-122"/>
                      </a:rPr>
                      <a:t>2</a:t>
                    </a: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SO</a:t>
                    </a:r>
                    <a:r>
                      <a:rPr kumimoji="0" lang="en-US" altLang="zh-CN" sz="1800" b="0" u="none" strike="noStrike" cap="none" normalizeH="0" baseline="-25000">
                        <a:ln>
                          <a:noFill/>
                        </a:ln>
                        <a:solidFill>
                          <a:schemeClr val="tx1"/>
                        </a:solidFill>
                        <a:effectLst/>
                        <a:latin typeface="Arial" panose="020B0604020202020204" pitchFamily="34" charset="0"/>
                        <a:ea typeface="SimSun" panose="02010600030101010101" pitchFamily="2" charset="-122"/>
                      </a:rPr>
                      <a:t>4</a:t>
                    </a: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dan HNO</a:t>
                    </a:r>
                    <a:r>
                      <a:rPr kumimoji="0" lang="en-US" altLang="zh-CN" sz="1800" b="0" u="none" strike="noStrike" cap="none" normalizeH="0" baseline="-25000">
                        <a:ln>
                          <a:noFill/>
                        </a:ln>
                        <a:solidFill>
                          <a:schemeClr val="tx1"/>
                        </a:solidFill>
                        <a:effectLst/>
                        <a:latin typeface="Arial" panose="020B0604020202020204" pitchFamily="34" charset="0"/>
                        <a:ea typeface="SimSun" panose="02010600030101010101" pitchFamily="2" charset="-122"/>
                      </a:rPr>
                      <a:t>3</a:t>
                    </a: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pekat.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Timah(II) merupakan agen pereduksi yang baik. Timah bersifat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nontoksik.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Timbal(II) lebih stabil daripada timbal(IV). Timbal bersifat toksik.</a:t>
                    </a:r>
                  </a:p>
                </p:txBody>
              </p:sp>
            </p:grpSp>
          </p:grpSp>
        </p:grpSp>
        <p:sp>
          <p:nvSpPr>
            <p:cNvPr id="55" name="Rectangle 54"/>
            <p:cNvSpPr/>
            <p:nvPr/>
          </p:nvSpPr>
          <p:spPr>
            <a:xfrm>
              <a:off x="8640" y="3662"/>
              <a:ext cx="2728" cy="518"/>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ctr"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Golongan IVA</a:t>
              </a:r>
            </a:p>
          </p:txBody>
        </p:sp>
      </p:grpSp>
      <p:sp>
        <p:nvSpPr>
          <p:cNvPr id="4" name="Text Box 3"/>
          <p:cNvSpPr txBox="1"/>
          <p:nvPr/>
        </p:nvSpPr>
        <p:spPr>
          <a:xfrm>
            <a:off x="1198880" y="882650"/>
            <a:ext cx="2244725" cy="460375"/>
          </a:xfrm>
          <a:prstGeom prst="rect">
            <a:avLst/>
          </a:prstGeom>
          <a:noFill/>
        </p:spPr>
        <p:txBody>
          <a:bodyPr wrap="none" rtlCol="0" anchor="t">
            <a:spAutoFit/>
          </a:bodyPr>
          <a:lstStyle/>
          <a:p>
            <a:r>
              <a:rPr lang="en-US" sz="2400" b="1">
                <a:solidFill>
                  <a:srgbClr val="9DD16F"/>
                </a:solidFill>
                <a:latin typeface="Segoe UI" panose="020B0502040204020203" charset="0"/>
                <a:cs typeface="Segoe UI" panose="020B0502040204020203" charset="0"/>
                <a:sym typeface="+mn-ea"/>
              </a:rPr>
              <a:t>Golongan IVA </a:t>
            </a:r>
            <a:endParaRPr lang="en-US" sz="2400"/>
          </a:p>
        </p:txBody>
      </p:sp>
      <p:sp>
        <p:nvSpPr>
          <p:cNvPr id="18" name="Right Arrow 17">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9" name="TextBox 18"/>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2" action="ppaction://hlinksldjump"/>
              </a:rPr>
              <a:t>Kembali ke daftar isi</a:t>
            </a:r>
            <a:endParaRPr lang="en-US" altLang="id-ID" sz="1100" dirty="0">
              <a:solidFill>
                <a:schemeClr val="bg1"/>
              </a:solidFill>
            </a:endParaRPr>
          </a:p>
        </p:txBody>
      </p:sp>
      <p:sp>
        <p:nvSpPr>
          <p:cNvPr id="20" name="TextBox 19">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awal bab</a:t>
            </a:r>
            <a:endParaRPr lang="en-US" altLang="id-ID" sz="1100" dirty="0">
              <a:solidFill>
                <a:schemeClr val="bg1"/>
              </a:solidFill>
            </a:endParaRPr>
          </a:p>
        </p:txBody>
      </p:sp>
      <p:sp>
        <p:nvSpPr>
          <p:cNvPr id="21" name="Right Arrow 20">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p:nvPr/>
        </p:nvSpPr>
        <p:spPr>
          <a:xfrm>
            <a:off x="683568" y="1340768"/>
            <a:ext cx="1501775" cy="478790"/>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tx1"/>
                </a:solidFill>
                <a:effectLst/>
                <a:latin typeface="Arial" panose="020B0604020202020204" pitchFamily="34" charset="0"/>
                <a:ea typeface="SimSun" panose="02010600030101010101" pitchFamily="2" charset="-122"/>
              </a:rPr>
              <a:t>Sifat Fisika</a:t>
            </a:r>
          </a:p>
        </p:txBody>
      </p:sp>
      <p:pic>
        <p:nvPicPr>
          <p:cNvPr id="2" name="Content Placeholder 1" descr="Screenshot (29)"/>
          <p:cNvPicPr>
            <a:picLocks noGrp="1" noChangeAspect="1"/>
          </p:cNvPicPr>
          <p:nvPr>
            <p:ph idx="4294967295"/>
          </p:nvPr>
        </p:nvPicPr>
        <p:blipFill>
          <a:blip r:embed="rId2" cstate="print"/>
          <a:srcRect l="4108" t="35487" r="46504" b="15503"/>
          <a:stretch>
            <a:fillRect/>
          </a:stretch>
        </p:blipFill>
        <p:spPr>
          <a:xfrm>
            <a:off x="520700" y="1901825"/>
            <a:ext cx="7448550" cy="4155440"/>
          </a:xfrm>
          <a:prstGeom prst="rect">
            <a:avLst/>
          </a:prstGeom>
        </p:spPr>
      </p:pic>
      <p:sp>
        <p:nvSpPr>
          <p:cNvPr id="4" name="Text Box 3"/>
          <p:cNvSpPr txBox="1"/>
          <p:nvPr/>
        </p:nvSpPr>
        <p:spPr>
          <a:xfrm>
            <a:off x="683568" y="764704"/>
            <a:ext cx="2148205" cy="460375"/>
          </a:xfrm>
          <a:prstGeom prst="rect">
            <a:avLst/>
          </a:prstGeom>
          <a:noFill/>
        </p:spPr>
        <p:txBody>
          <a:bodyPr wrap="none" rtlCol="0" anchor="t">
            <a:spAutoFit/>
          </a:bodyPr>
          <a:lstStyle/>
          <a:p>
            <a:r>
              <a:rPr lang="en-US" sz="2400" b="1">
                <a:solidFill>
                  <a:srgbClr val="9DD16F"/>
                </a:solidFill>
                <a:latin typeface="Segoe UI" panose="020B0502040204020203" charset="0"/>
                <a:cs typeface="Segoe UI" panose="020B0502040204020203" charset="0"/>
                <a:sym typeface="+mn-ea"/>
              </a:rPr>
              <a:t>Golongan VA </a:t>
            </a:r>
            <a:endParaRPr lang="en-US" sz="2400"/>
          </a:p>
        </p:txBody>
      </p:sp>
      <p:sp>
        <p:nvSpPr>
          <p:cNvPr id="13" name="Right Arrow 12">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4" name="TextBox 13"/>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daftar isi</a:t>
            </a:r>
            <a:endParaRPr lang="en-US" altLang="id-ID" sz="1100" dirty="0">
              <a:solidFill>
                <a:schemeClr val="bg1"/>
              </a:solidFill>
            </a:endParaRPr>
          </a:p>
        </p:txBody>
      </p:sp>
      <p:sp>
        <p:nvSpPr>
          <p:cNvPr id="15" name="TextBox 14">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awal bab</a:t>
            </a:r>
            <a:endParaRPr lang="en-US" altLang="id-ID" sz="1100" dirty="0">
              <a:solidFill>
                <a:schemeClr val="bg1"/>
              </a:solidFill>
            </a:endParaRPr>
          </a:p>
        </p:txBody>
      </p:sp>
      <p:sp>
        <p:nvSpPr>
          <p:cNvPr id="16" name="Right Arrow 15">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520502" y="1416849"/>
            <a:ext cx="7981315" cy="3761708"/>
            <a:chOff x="7932" y="2493"/>
            <a:chExt cx="12569" cy="5183"/>
          </a:xfrm>
        </p:grpSpPr>
        <p:grpSp>
          <p:nvGrpSpPr>
            <p:cNvPr id="53" name="Group 52"/>
            <p:cNvGrpSpPr/>
            <p:nvPr/>
          </p:nvGrpSpPr>
          <p:grpSpPr>
            <a:xfrm>
              <a:off x="7932" y="2493"/>
              <a:ext cx="12569" cy="5183"/>
              <a:chOff x="9716" y="2021"/>
              <a:chExt cx="12306" cy="5183"/>
            </a:xfrm>
          </p:grpSpPr>
          <p:sp>
            <p:nvSpPr>
              <p:cNvPr id="16" name="Rounded Rectangle 15"/>
              <p:cNvSpPr/>
              <p:nvPr/>
            </p:nvSpPr>
            <p:spPr>
              <a:xfrm>
                <a:off x="9716" y="2021"/>
                <a:ext cx="2219" cy="772"/>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Sifat Kimia</a:t>
                </a:r>
              </a:p>
            </p:txBody>
          </p:sp>
          <p:grpSp>
            <p:nvGrpSpPr>
              <p:cNvPr id="35" name="Group 34"/>
              <p:cNvGrpSpPr/>
              <p:nvPr/>
            </p:nvGrpSpPr>
            <p:grpSpPr>
              <a:xfrm>
                <a:off x="10012" y="2637"/>
                <a:ext cx="12010" cy="4567"/>
                <a:chOff x="9841" y="3069"/>
                <a:chExt cx="12010" cy="4567"/>
              </a:xfrm>
            </p:grpSpPr>
            <p:cxnSp>
              <p:nvCxnSpPr>
                <p:cNvPr id="37" name="Straight Connector 36"/>
                <p:cNvCxnSpPr/>
                <p:nvPr/>
              </p:nvCxnSpPr>
              <p:spPr>
                <a:xfrm>
                  <a:off x="9841" y="5766"/>
                  <a:ext cx="397" cy="1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3" name="Group 42"/>
                <p:cNvGrpSpPr/>
                <p:nvPr/>
              </p:nvGrpSpPr>
              <p:grpSpPr>
                <a:xfrm>
                  <a:off x="9869" y="3069"/>
                  <a:ext cx="11982" cy="4567"/>
                  <a:chOff x="9869" y="3069"/>
                  <a:chExt cx="11982" cy="4567"/>
                </a:xfrm>
              </p:grpSpPr>
              <p:cxnSp>
                <p:nvCxnSpPr>
                  <p:cNvPr id="44" name="Straight Connector 43"/>
                  <p:cNvCxnSpPr/>
                  <p:nvPr/>
                </p:nvCxnSpPr>
                <p:spPr>
                  <a:xfrm>
                    <a:off x="9869" y="3069"/>
                    <a:ext cx="1" cy="2672"/>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5" name="Rectangle 44"/>
                  <p:cNvSpPr/>
                  <p:nvPr/>
                </p:nvSpPr>
                <p:spPr>
                  <a:xfrm>
                    <a:off x="10238" y="4140"/>
                    <a:ext cx="11613" cy="3496"/>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Nitrogen merupakan unsur yang stabil dan sulit bereaksi dengan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unsur atau senyawa lainnya.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Fosfor putih bersifat racun dan dapat larut dalam CS</a:t>
                    </a:r>
                    <a:r>
                      <a:rPr kumimoji="0" lang="en-US" altLang="zh-CN" sz="1800" b="0" u="none" strike="noStrike" cap="none" normalizeH="0" baseline="-25000">
                        <a:ln>
                          <a:noFill/>
                        </a:ln>
                        <a:solidFill>
                          <a:schemeClr val="tx1"/>
                        </a:solidFill>
                        <a:effectLst/>
                        <a:latin typeface="Arial" panose="020B0604020202020204" pitchFamily="34" charset="0"/>
                        <a:ea typeface="SimSun" panose="02010600030101010101" pitchFamily="2" charset="-122"/>
                      </a:rPr>
                      <a:t>2</a:t>
                    </a:r>
                    <a:r>
                      <a:rPr kumimoji="0" lang="en-US" altLang="zh-CN" sz="1800" b="0" u="none" strike="noStrike" cap="none" normalizeH="0">
                        <a:ln>
                          <a:noFill/>
                        </a:ln>
                        <a:solidFill>
                          <a:schemeClr val="tx1"/>
                        </a:solidFill>
                        <a:effectLst/>
                        <a:latin typeface="Arial" panose="020B0604020202020204" pitchFamily="34" charset="0"/>
                        <a:ea typeface="SimSun" panose="02010600030101010101" pitchFamily="2" charset="-122"/>
                      </a:rPr>
                      <a:t>.  Fosfor merah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a:ln>
                          <a:noFill/>
                        </a:ln>
                        <a:solidFill>
                          <a:schemeClr val="tx1"/>
                        </a:solidFill>
                        <a:effectLst/>
                        <a:latin typeface="Arial" panose="020B0604020202020204" pitchFamily="34" charset="0"/>
                        <a:ea typeface="SimSun" panose="02010600030101010101" pitchFamily="2" charset="-122"/>
                      </a:rPr>
                      <a:t>     tidak bersifat racun dan tidak larut dalam CS</a:t>
                    </a:r>
                    <a:r>
                      <a:rPr kumimoji="0" lang="en-US" altLang="zh-CN" sz="1800" b="0" u="none" strike="noStrike" cap="none" normalizeH="0" baseline="-25000">
                        <a:ln>
                          <a:noFill/>
                        </a:ln>
                        <a:solidFill>
                          <a:schemeClr val="tx1"/>
                        </a:solidFill>
                        <a:effectLst/>
                        <a:latin typeface="Arial" panose="020B0604020202020204" pitchFamily="34" charset="0"/>
                        <a:ea typeface="SimSun" panose="02010600030101010101" pitchFamily="2" charset="-122"/>
                      </a:rPr>
                      <a:t>2</a:t>
                    </a:r>
                    <a:r>
                      <a:rPr kumimoji="0" lang="en-US" altLang="zh-CN" sz="1800" b="0" u="none" strike="noStrike" cap="none" normalizeH="0">
                        <a:ln>
                          <a:noFill/>
                        </a:ln>
                        <a:solidFill>
                          <a:schemeClr val="tx1"/>
                        </a:solidFill>
                        <a:effectLst/>
                        <a:latin typeface="Arial" panose="020B0604020202020204" pitchFamily="34" charset="0"/>
                        <a:ea typeface="SimSun" panose="02010600030101010101" pitchFamily="2" charset="-122"/>
                      </a:rPr>
                      <a:t>.</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a:ln>
                          <a:noFill/>
                        </a:ln>
                        <a:solidFill>
                          <a:schemeClr val="tx1"/>
                        </a:solidFill>
                        <a:effectLst/>
                        <a:latin typeface="Arial" panose="020B0604020202020204" pitchFamily="34" charset="0"/>
                        <a:ea typeface="SimSun" panose="02010600030101010101" pitchFamily="2" charset="-122"/>
                      </a:rPr>
                      <a:t>Arsenik bersifat racun.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a:ln>
                          <a:noFill/>
                        </a:ln>
                        <a:solidFill>
                          <a:schemeClr val="tx1"/>
                        </a:solidFill>
                        <a:effectLst/>
                        <a:latin typeface="Arial" panose="020B0604020202020204" pitchFamily="34" charset="0"/>
                        <a:ea typeface="SimSun" panose="02010600030101010101" pitchFamily="2" charset="-122"/>
                      </a:rPr>
                      <a:t>Antimoni yang berupa logam biru putih bersifat stabil, sedangkan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a:ln>
                          <a:noFill/>
                        </a:ln>
                        <a:solidFill>
                          <a:schemeClr val="tx1"/>
                        </a:solidFill>
                        <a:effectLst/>
                        <a:latin typeface="Arial" panose="020B0604020202020204" pitchFamily="34" charset="0"/>
                        <a:ea typeface="SimSun" panose="02010600030101010101" pitchFamily="2" charset="-122"/>
                      </a:rPr>
                      <a:t>    antimoni kuning dan hitam merupakan logam yang tidak stabil.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a:ln>
                          <a:noFill/>
                        </a:ln>
                        <a:solidFill>
                          <a:schemeClr val="tx1"/>
                        </a:solidFill>
                        <a:effectLst/>
                        <a:latin typeface="Arial" panose="020B0604020202020204" pitchFamily="34" charset="0"/>
                        <a:ea typeface="SimSun" panose="02010600030101010101" pitchFamily="2" charset="-122"/>
                      </a:rPr>
                      <a:t>Bismut akan membentuk nyala biru ketika dibakar dengan oksigen.</a:t>
                    </a:r>
                  </a:p>
                </p:txBody>
              </p:sp>
            </p:grpSp>
          </p:grpSp>
        </p:grpSp>
        <p:sp>
          <p:nvSpPr>
            <p:cNvPr id="55" name="Rectangle 54"/>
            <p:cNvSpPr/>
            <p:nvPr/>
          </p:nvSpPr>
          <p:spPr>
            <a:xfrm>
              <a:off x="8640" y="3662"/>
              <a:ext cx="3080" cy="518"/>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ctr"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Golongan VA</a:t>
              </a:r>
            </a:p>
          </p:txBody>
        </p:sp>
      </p:grpSp>
      <p:sp>
        <p:nvSpPr>
          <p:cNvPr id="4" name="Text Box 3"/>
          <p:cNvSpPr txBox="1"/>
          <p:nvPr/>
        </p:nvSpPr>
        <p:spPr>
          <a:xfrm>
            <a:off x="980877" y="764704"/>
            <a:ext cx="2148205" cy="460375"/>
          </a:xfrm>
          <a:prstGeom prst="rect">
            <a:avLst/>
          </a:prstGeom>
          <a:noFill/>
        </p:spPr>
        <p:txBody>
          <a:bodyPr wrap="none" rtlCol="0" anchor="t">
            <a:spAutoFit/>
          </a:bodyPr>
          <a:lstStyle/>
          <a:p>
            <a:r>
              <a:rPr lang="en-US" sz="2400" b="1">
                <a:solidFill>
                  <a:srgbClr val="9DD16F"/>
                </a:solidFill>
                <a:latin typeface="Segoe UI" panose="020B0502040204020203" charset="0"/>
                <a:cs typeface="Segoe UI" panose="020B0502040204020203" charset="0"/>
                <a:sym typeface="+mn-ea"/>
              </a:rPr>
              <a:t>Golongan VA </a:t>
            </a:r>
            <a:endParaRPr lang="en-US" sz="2400"/>
          </a:p>
        </p:txBody>
      </p:sp>
      <p:sp>
        <p:nvSpPr>
          <p:cNvPr id="18" name="Right Arrow 17">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9" name="TextBox 18"/>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2" action="ppaction://hlinksldjump"/>
              </a:rPr>
              <a:t>Kembali ke daftar isi</a:t>
            </a:r>
            <a:endParaRPr lang="en-US" altLang="id-ID" sz="1100" dirty="0">
              <a:solidFill>
                <a:schemeClr val="bg1"/>
              </a:solidFill>
            </a:endParaRPr>
          </a:p>
        </p:txBody>
      </p:sp>
      <p:sp>
        <p:nvSpPr>
          <p:cNvPr id="20" name="TextBox 19">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awal bab</a:t>
            </a:r>
            <a:endParaRPr lang="en-US" altLang="id-ID" sz="1100" dirty="0">
              <a:solidFill>
                <a:schemeClr val="bg1"/>
              </a:solidFill>
            </a:endParaRPr>
          </a:p>
        </p:txBody>
      </p:sp>
      <p:sp>
        <p:nvSpPr>
          <p:cNvPr id="21" name="Right Arrow 20">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p:nvPr/>
        </p:nvSpPr>
        <p:spPr>
          <a:xfrm>
            <a:off x="1259632" y="1268760"/>
            <a:ext cx="1501775" cy="478790"/>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tx1"/>
                </a:solidFill>
                <a:effectLst/>
                <a:latin typeface="Arial" panose="020B0604020202020204" pitchFamily="34" charset="0"/>
                <a:ea typeface="SimSun" panose="02010600030101010101" pitchFamily="2" charset="-122"/>
              </a:rPr>
              <a:t>Sifat Fisika</a:t>
            </a:r>
          </a:p>
        </p:txBody>
      </p:sp>
      <p:pic>
        <p:nvPicPr>
          <p:cNvPr id="2" name="Content Placeholder 1" descr="Screenshot (30)"/>
          <p:cNvPicPr>
            <a:picLocks noGrp="1" noChangeAspect="1"/>
          </p:cNvPicPr>
          <p:nvPr>
            <p:ph idx="4294967295"/>
          </p:nvPr>
        </p:nvPicPr>
        <p:blipFill>
          <a:blip r:embed="rId2" cstate="print"/>
          <a:srcRect l="4477" t="42012" r="46209" b="22314"/>
          <a:stretch>
            <a:fillRect/>
          </a:stretch>
        </p:blipFill>
        <p:spPr>
          <a:xfrm>
            <a:off x="606425" y="1853565"/>
            <a:ext cx="7320280" cy="3335655"/>
          </a:xfrm>
          <a:prstGeom prst="rect">
            <a:avLst/>
          </a:prstGeom>
        </p:spPr>
      </p:pic>
      <p:sp>
        <p:nvSpPr>
          <p:cNvPr id="4" name="Text Box 3"/>
          <p:cNvSpPr txBox="1"/>
          <p:nvPr/>
        </p:nvSpPr>
        <p:spPr>
          <a:xfrm>
            <a:off x="1115616" y="764704"/>
            <a:ext cx="2260600" cy="460375"/>
          </a:xfrm>
          <a:prstGeom prst="rect">
            <a:avLst/>
          </a:prstGeom>
          <a:noFill/>
        </p:spPr>
        <p:txBody>
          <a:bodyPr wrap="none" rtlCol="0" anchor="t">
            <a:spAutoFit/>
          </a:bodyPr>
          <a:lstStyle/>
          <a:p>
            <a:r>
              <a:rPr lang="en-US" sz="2400" b="1" dirty="0">
                <a:solidFill>
                  <a:srgbClr val="9DD16F"/>
                </a:solidFill>
                <a:latin typeface="Segoe UI" panose="020B0502040204020203" charset="0"/>
                <a:cs typeface="Segoe UI" panose="020B0502040204020203" charset="0"/>
                <a:sym typeface="+mn-ea"/>
              </a:rPr>
              <a:t>Golongan VIA </a:t>
            </a:r>
            <a:endParaRPr lang="en-US" sz="2400" dirty="0"/>
          </a:p>
        </p:txBody>
      </p:sp>
    </p:spTree>
  </p:cSld>
  <p:clrMapOvr>
    <a:masterClrMapping/>
  </p:clrMapOvr>
  <p:transition>
    <p:spli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441127" y="1642765"/>
            <a:ext cx="7965951" cy="3004185"/>
            <a:chOff x="7932" y="2493"/>
            <a:chExt cx="12545" cy="4731"/>
          </a:xfrm>
        </p:grpSpPr>
        <p:grpSp>
          <p:nvGrpSpPr>
            <p:cNvPr id="53" name="Group 52"/>
            <p:cNvGrpSpPr/>
            <p:nvPr/>
          </p:nvGrpSpPr>
          <p:grpSpPr>
            <a:xfrm>
              <a:off x="7932" y="2493"/>
              <a:ext cx="12545" cy="4731"/>
              <a:chOff x="9716" y="2021"/>
              <a:chExt cx="12282" cy="4731"/>
            </a:xfrm>
          </p:grpSpPr>
          <p:sp>
            <p:nvSpPr>
              <p:cNvPr id="16" name="Rounded Rectangle 15"/>
              <p:cNvSpPr/>
              <p:nvPr/>
            </p:nvSpPr>
            <p:spPr>
              <a:xfrm>
                <a:off x="9716" y="2021"/>
                <a:ext cx="2219" cy="772"/>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Sifat Kimia</a:t>
                </a:r>
              </a:p>
            </p:txBody>
          </p:sp>
          <p:grpSp>
            <p:nvGrpSpPr>
              <p:cNvPr id="35" name="Group 34"/>
              <p:cNvGrpSpPr/>
              <p:nvPr/>
            </p:nvGrpSpPr>
            <p:grpSpPr>
              <a:xfrm>
                <a:off x="10012" y="2637"/>
                <a:ext cx="11986" cy="4115"/>
                <a:chOff x="9841" y="3069"/>
                <a:chExt cx="11986" cy="4115"/>
              </a:xfrm>
            </p:grpSpPr>
            <p:cxnSp>
              <p:nvCxnSpPr>
                <p:cNvPr id="37" name="Straight Connector 36"/>
                <p:cNvCxnSpPr/>
                <p:nvPr/>
              </p:nvCxnSpPr>
              <p:spPr>
                <a:xfrm>
                  <a:off x="9841" y="5766"/>
                  <a:ext cx="397" cy="1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3" name="Group 42"/>
                <p:cNvGrpSpPr/>
                <p:nvPr/>
              </p:nvGrpSpPr>
              <p:grpSpPr>
                <a:xfrm>
                  <a:off x="9869" y="3069"/>
                  <a:ext cx="11958" cy="4115"/>
                  <a:chOff x="9869" y="3069"/>
                  <a:chExt cx="11958" cy="4115"/>
                </a:xfrm>
              </p:grpSpPr>
              <p:cxnSp>
                <p:nvCxnSpPr>
                  <p:cNvPr id="44" name="Straight Connector 43"/>
                  <p:cNvCxnSpPr/>
                  <p:nvPr/>
                </p:nvCxnSpPr>
                <p:spPr>
                  <a:xfrm>
                    <a:off x="9869" y="3069"/>
                    <a:ext cx="1" cy="2672"/>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5" name="Rectangle 44"/>
                  <p:cNvSpPr/>
                  <p:nvPr/>
                </p:nvSpPr>
                <p:spPr>
                  <a:xfrm>
                    <a:off x="10238" y="4165"/>
                    <a:ext cx="11589" cy="3019"/>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lang="en-US" altLang="zh-CN" sz="1800">
                        <a:ln>
                          <a:noFill/>
                        </a:ln>
                        <a:solidFill>
                          <a:schemeClr val="tx1"/>
                        </a:solidFill>
                        <a:effectLst/>
                        <a:latin typeface="Arial" panose="020B0604020202020204" pitchFamily="34" charset="0"/>
                        <a:ea typeface="SimSun" panose="02010600030101010101" pitchFamily="2" charset="-122"/>
                        <a:sym typeface="+mn-ea"/>
                      </a:rPr>
                      <a:t>Oksigen merupakan oksidator yang dapat mengoksidasi logam </a:t>
                    </a:r>
                    <a:endPar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endParaRP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lang="en-US" altLang="zh-CN" sz="1800">
                        <a:ln>
                          <a:noFill/>
                        </a:ln>
                        <a:solidFill>
                          <a:schemeClr val="tx1"/>
                        </a:solidFill>
                        <a:effectLst/>
                        <a:latin typeface="Arial" panose="020B0604020202020204" pitchFamily="34" charset="0"/>
                        <a:ea typeface="SimSun" panose="02010600030101010101" pitchFamily="2" charset="-122"/>
                        <a:sym typeface="+mn-ea"/>
                      </a:rPr>
                      <a:t>     maupun nonlogam. Oksigen bersifat nontoksik.</a:t>
                    </a:r>
                    <a:endPar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lang="en-US" altLang="zh-CN" sz="1800">
                        <a:ln>
                          <a:noFill/>
                        </a:ln>
                        <a:solidFill>
                          <a:schemeClr val="tx1"/>
                        </a:solidFill>
                        <a:effectLst/>
                        <a:latin typeface="Arial" panose="020B0604020202020204" pitchFamily="34" charset="0"/>
                        <a:ea typeface="SimSun" panose="02010600030101010101" pitchFamily="2" charset="-122"/>
                        <a:sym typeface="+mn-ea"/>
                      </a:rPr>
                      <a:t>Belerang sukar bereaksi dengan unsur-unsur lain pada suhu biasa.</a:t>
                    </a:r>
                    <a:endPar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lang="en-US" altLang="zh-CN" sz="1800">
                        <a:ln>
                          <a:noFill/>
                        </a:ln>
                        <a:solidFill>
                          <a:schemeClr val="tx1"/>
                        </a:solidFill>
                        <a:effectLst/>
                        <a:latin typeface="Arial" panose="020B0604020202020204" pitchFamily="34" charset="0"/>
                        <a:ea typeface="SimSun" panose="02010600030101010101" pitchFamily="2" charset="-122"/>
                        <a:sym typeface="+mn-ea"/>
                      </a:rPr>
                      <a:t>Selenium dan telurium mempunyai sifat kimia sama dengan belerang, </a:t>
                    </a:r>
                    <a:endPar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endParaRP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lang="en-US" altLang="zh-CN" sz="1800">
                        <a:ln>
                          <a:noFill/>
                        </a:ln>
                        <a:solidFill>
                          <a:schemeClr val="tx1"/>
                        </a:solidFill>
                        <a:effectLst/>
                        <a:latin typeface="Arial" panose="020B0604020202020204" pitchFamily="34" charset="0"/>
                        <a:ea typeface="SimSun" panose="02010600030101010101" pitchFamily="2" charset="-122"/>
                        <a:sym typeface="+mn-ea"/>
                      </a:rPr>
                      <a:t>     tetapi lebih bersifat logam dibanding belerang. </a:t>
                    </a:r>
                    <a:endPar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endParaRP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lang="en-US" altLang="zh-CN" sz="1800">
                        <a:ln>
                          <a:noFill/>
                        </a:ln>
                        <a:solidFill>
                          <a:schemeClr val="tx1"/>
                        </a:solidFill>
                        <a:effectLst/>
                        <a:latin typeface="Arial" panose="020B0604020202020204" pitchFamily="34" charset="0"/>
                        <a:ea typeface="SimSun" panose="02010600030101010101" pitchFamily="2" charset="-122"/>
                        <a:sym typeface="+mn-ea"/>
                      </a:rPr>
                      <a:t>Sifat kimia polonium mirip dengan telurium dan bismut.</a:t>
                    </a:r>
                    <a:endPar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grpSp>
          </p:grpSp>
        </p:grpSp>
        <p:sp>
          <p:nvSpPr>
            <p:cNvPr id="55" name="Rectangle 54"/>
            <p:cNvSpPr/>
            <p:nvPr/>
          </p:nvSpPr>
          <p:spPr>
            <a:xfrm>
              <a:off x="8640" y="3662"/>
              <a:ext cx="2964" cy="518"/>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ctr"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Golongan VIA</a:t>
              </a:r>
            </a:p>
          </p:txBody>
        </p:sp>
      </p:grpSp>
      <p:sp>
        <p:nvSpPr>
          <p:cNvPr id="4" name="Text Box 3"/>
          <p:cNvSpPr txBox="1"/>
          <p:nvPr/>
        </p:nvSpPr>
        <p:spPr>
          <a:xfrm>
            <a:off x="395536" y="1052736"/>
            <a:ext cx="2260600" cy="460375"/>
          </a:xfrm>
          <a:prstGeom prst="rect">
            <a:avLst/>
          </a:prstGeom>
          <a:noFill/>
        </p:spPr>
        <p:txBody>
          <a:bodyPr wrap="none" rtlCol="0" anchor="t">
            <a:spAutoFit/>
          </a:bodyPr>
          <a:lstStyle/>
          <a:p>
            <a:r>
              <a:rPr lang="en-US" sz="2400" b="1" dirty="0">
                <a:solidFill>
                  <a:srgbClr val="9DD16F"/>
                </a:solidFill>
                <a:latin typeface="Segoe UI" panose="020B0502040204020203" charset="0"/>
                <a:cs typeface="Segoe UI" panose="020B0502040204020203" charset="0"/>
                <a:sym typeface="+mn-ea"/>
              </a:rPr>
              <a:t>Golongan VIA </a:t>
            </a:r>
            <a:endParaRPr lang="en-US" sz="2400" dirty="0"/>
          </a:p>
        </p:txBody>
      </p:sp>
      <p:sp>
        <p:nvSpPr>
          <p:cNvPr id="18" name="Right Arrow 17">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9" name="TextBox 18"/>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2" action="ppaction://hlinksldjump"/>
              </a:rPr>
              <a:t>Kembali ke daftar isi</a:t>
            </a:r>
            <a:endParaRPr lang="en-US" altLang="id-ID" sz="1100" dirty="0">
              <a:solidFill>
                <a:schemeClr val="bg1"/>
              </a:solidFill>
            </a:endParaRPr>
          </a:p>
        </p:txBody>
      </p:sp>
      <p:sp>
        <p:nvSpPr>
          <p:cNvPr id="20" name="TextBox 19">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awal bab</a:t>
            </a:r>
            <a:endParaRPr lang="en-US" altLang="id-ID" sz="1100" dirty="0">
              <a:solidFill>
                <a:schemeClr val="bg1"/>
              </a:solidFill>
            </a:endParaRPr>
          </a:p>
        </p:txBody>
      </p:sp>
      <p:sp>
        <p:nvSpPr>
          <p:cNvPr id="21" name="Right Arrow 20">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p:nvPr/>
        </p:nvSpPr>
        <p:spPr>
          <a:xfrm>
            <a:off x="582295" y="1484784"/>
            <a:ext cx="1501775" cy="478790"/>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Sifat Fisika</a:t>
            </a:r>
          </a:p>
        </p:txBody>
      </p:sp>
      <p:pic>
        <p:nvPicPr>
          <p:cNvPr id="2" name="Content Placeholder 1" descr="Screenshot (31)"/>
          <p:cNvPicPr>
            <a:picLocks noGrp="1" noChangeAspect="1"/>
          </p:cNvPicPr>
          <p:nvPr>
            <p:ph idx="4294967295"/>
          </p:nvPr>
        </p:nvPicPr>
        <p:blipFill>
          <a:blip r:embed="rId2" cstate="print"/>
          <a:srcRect l="3786" t="40376" r="47480" b="14099"/>
          <a:stretch>
            <a:fillRect/>
          </a:stretch>
        </p:blipFill>
        <p:spPr>
          <a:xfrm>
            <a:off x="611560" y="2212975"/>
            <a:ext cx="7988300" cy="3825875"/>
          </a:xfrm>
          <a:prstGeom prst="rect">
            <a:avLst/>
          </a:prstGeom>
        </p:spPr>
      </p:pic>
      <p:sp>
        <p:nvSpPr>
          <p:cNvPr id="4" name="Text Box 3"/>
          <p:cNvSpPr txBox="1"/>
          <p:nvPr/>
        </p:nvSpPr>
        <p:spPr>
          <a:xfrm>
            <a:off x="1258570" y="749935"/>
            <a:ext cx="3789680" cy="460375"/>
          </a:xfrm>
          <a:prstGeom prst="rect">
            <a:avLst/>
          </a:prstGeom>
          <a:noFill/>
        </p:spPr>
        <p:txBody>
          <a:bodyPr wrap="none" rtlCol="0" anchor="t">
            <a:spAutoFit/>
          </a:bodyPr>
          <a:lstStyle/>
          <a:p>
            <a:r>
              <a:rPr lang="en-US" sz="2400" b="1">
                <a:solidFill>
                  <a:srgbClr val="9DD16F"/>
                </a:solidFill>
                <a:latin typeface="Segoe UI" panose="020B0502040204020203" charset="0"/>
                <a:cs typeface="Segoe UI" panose="020B0502040204020203" charset="0"/>
                <a:sym typeface="+mn-ea"/>
              </a:rPr>
              <a:t>Golongan VIIA (Halogen)</a:t>
            </a:r>
            <a:endParaRPr lang="en-US" sz="2400"/>
          </a:p>
        </p:txBody>
      </p:sp>
      <p:sp>
        <p:nvSpPr>
          <p:cNvPr id="13" name="Right Arrow 12">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4" name="TextBox 13"/>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daftar isi</a:t>
            </a:r>
            <a:endParaRPr lang="en-US" altLang="id-ID" sz="1100" dirty="0">
              <a:solidFill>
                <a:schemeClr val="bg1"/>
              </a:solidFill>
            </a:endParaRPr>
          </a:p>
        </p:txBody>
      </p:sp>
      <p:sp>
        <p:nvSpPr>
          <p:cNvPr id="15" name="TextBox 14">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awal bab</a:t>
            </a:r>
            <a:endParaRPr lang="en-US" altLang="id-ID" sz="1100" dirty="0">
              <a:solidFill>
                <a:schemeClr val="bg1"/>
              </a:solidFill>
            </a:endParaRPr>
          </a:p>
        </p:txBody>
      </p:sp>
      <p:sp>
        <p:nvSpPr>
          <p:cNvPr id="16" name="Right Arrow 15">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wheel spokes="3"/>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611560" y="1252949"/>
            <a:ext cx="7881635" cy="4552315"/>
            <a:chOff x="7932" y="2493"/>
            <a:chExt cx="12412" cy="7169"/>
          </a:xfrm>
        </p:grpSpPr>
        <p:grpSp>
          <p:nvGrpSpPr>
            <p:cNvPr id="53" name="Group 52"/>
            <p:cNvGrpSpPr/>
            <p:nvPr/>
          </p:nvGrpSpPr>
          <p:grpSpPr>
            <a:xfrm>
              <a:off x="7932" y="2493"/>
              <a:ext cx="12412" cy="7169"/>
              <a:chOff x="9716" y="2021"/>
              <a:chExt cx="12152" cy="7169"/>
            </a:xfrm>
          </p:grpSpPr>
          <p:sp>
            <p:nvSpPr>
              <p:cNvPr id="16" name="Rounded Rectangle 15"/>
              <p:cNvSpPr/>
              <p:nvPr/>
            </p:nvSpPr>
            <p:spPr>
              <a:xfrm>
                <a:off x="9716" y="2021"/>
                <a:ext cx="2219" cy="772"/>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Sifat Kimia</a:t>
                </a:r>
              </a:p>
            </p:txBody>
          </p:sp>
          <p:grpSp>
            <p:nvGrpSpPr>
              <p:cNvPr id="35" name="Group 34"/>
              <p:cNvGrpSpPr/>
              <p:nvPr/>
            </p:nvGrpSpPr>
            <p:grpSpPr>
              <a:xfrm>
                <a:off x="10012" y="2637"/>
                <a:ext cx="11856" cy="6553"/>
                <a:chOff x="9841" y="3069"/>
                <a:chExt cx="11856" cy="6553"/>
              </a:xfrm>
            </p:grpSpPr>
            <p:cxnSp>
              <p:nvCxnSpPr>
                <p:cNvPr id="37" name="Straight Connector 36"/>
                <p:cNvCxnSpPr/>
                <p:nvPr/>
              </p:nvCxnSpPr>
              <p:spPr>
                <a:xfrm>
                  <a:off x="9841" y="5766"/>
                  <a:ext cx="397" cy="1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3" name="Group 42"/>
                <p:cNvGrpSpPr/>
                <p:nvPr/>
              </p:nvGrpSpPr>
              <p:grpSpPr>
                <a:xfrm>
                  <a:off x="9869" y="3069"/>
                  <a:ext cx="11828" cy="6553"/>
                  <a:chOff x="9869" y="3069"/>
                  <a:chExt cx="11828" cy="6553"/>
                </a:xfrm>
              </p:grpSpPr>
              <p:cxnSp>
                <p:nvCxnSpPr>
                  <p:cNvPr id="44" name="Straight Connector 43"/>
                  <p:cNvCxnSpPr/>
                  <p:nvPr/>
                </p:nvCxnSpPr>
                <p:spPr>
                  <a:xfrm>
                    <a:off x="9869" y="3069"/>
                    <a:ext cx="1" cy="2672"/>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5" name="Rectangle 44"/>
                  <p:cNvSpPr/>
                  <p:nvPr/>
                </p:nvSpPr>
                <p:spPr>
                  <a:xfrm>
                    <a:off x="10238" y="4140"/>
                    <a:ext cx="11459" cy="5482"/>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Halogen bersifat reaktif. Halogen dapat bereaksi dengan logam,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nonlogam, metaloid tertentu, hidrogen, dan air.</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Halogen merupakan oksidator kuat.</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Kelarutan unsur halogen berbeda-beda. Fluorin jika dilarutkan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dalam air akan mengoksidasi air. Klorin dan bromin dapat larut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dengan baik dalam air. Iodin sukar larut dalam air.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Unsur halogen dapat bereaksi dengan hidrogen membentuk asam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halida.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Unsur halogen (kecuali fluorin) dapat membentuk asam-asam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beroksigen (oksihalogen).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Kekuatan asam oksihalogen yaitu HClO</a:t>
                    </a:r>
                    <a:r>
                      <a:rPr kumimoji="0" lang="en-US" altLang="zh-CN" sz="1800" b="0" u="none" strike="noStrike" cap="none" normalizeH="0" baseline="-25000">
                        <a:ln>
                          <a:noFill/>
                        </a:ln>
                        <a:solidFill>
                          <a:schemeClr val="tx1"/>
                        </a:solidFill>
                        <a:effectLst/>
                        <a:latin typeface="Arial" panose="020B0604020202020204" pitchFamily="34" charset="0"/>
                        <a:ea typeface="SimSun" panose="02010600030101010101" pitchFamily="2" charset="-122"/>
                      </a:rPr>
                      <a:t>4</a:t>
                    </a: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&gt; HClO</a:t>
                    </a:r>
                    <a:r>
                      <a:rPr kumimoji="0" lang="en-US" altLang="zh-CN" sz="1800" b="0" u="none" strike="noStrike" cap="none" normalizeH="0" baseline="-25000">
                        <a:ln>
                          <a:noFill/>
                        </a:ln>
                        <a:solidFill>
                          <a:schemeClr val="tx1"/>
                        </a:solidFill>
                        <a:effectLst/>
                        <a:latin typeface="Arial" panose="020B0604020202020204" pitchFamily="34" charset="0"/>
                        <a:ea typeface="SimSun" panose="02010600030101010101" pitchFamily="2" charset="-122"/>
                      </a:rPr>
                      <a:t>3</a:t>
                    </a: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&gt; HClO</a:t>
                    </a:r>
                    <a:r>
                      <a:rPr kumimoji="0" lang="en-US" altLang="zh-CN" sz="1800" b="0" u="none" strike="noStrike" cap="none" normalizeH="0" baseline="-25000">
                        <a:ln>
                          <a:noFill/>
                        </a:ln>
                        <a:solidFill>
                          <a:schemeClr val="tx1"/>
                        </a:solidFill>
                        <a:effectLst/>
                        <a:latin typeface="Arial" panose="020B0604020202020204" pitchFamily="34" charset="0"/>
                        <a:ea typeface="SimSun" panose="02010600030101010101" pitchFamily="2" charset="-122"/>
                      </a:rPr>
                      <a:t>2</a:t>
                    </a: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&gt; HClO.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Kekuatan asam halida yaitu HI &gt; HBr &gt; HCl &gt; HF. </a:t>
                    </a:r>
                  </a:p>
                </p:txBody>
              </p:sp>
            </p:grpSp>
          </p:grpSp>
        </p:grpSp>
        <p:sp>
          <p:nvSpPr>
            <p:cNvPr id="55" name="Rectangle 54"/>
            <p:cNvSpPr/>
            <p:nvPr/>
          </p:nvSpPr>
          <p:spPr>
            <a:xfrm>
              <a:off x="8640" y="3662"/>
              <a:ext cx="3354" cy="518"/>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ctr"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Golongan Halogen</a:t>
              </a:r>
            </a:p>
          </p:txBody>
        </p:sp>
      </p:grpSp>
      <p:sp>
        <p:nvSpPr>
          <p:cNvPr id="4" name="Text Box 3"/>
          <p:cNvSpPr txBox="1"/>
          <p:nvPr/>
        </p:nvSpPr>
        <p:spPr>
          <a:xfrm>
            <a:off x="1008435" y="511269"/>
            <a:ext cx="3789680" cy="460375"/>
          </a:xfrm>
          <a:prstGeom prst="rect">
            <a:avLst/>
          </a:prstGeom>
          <a:noFill/>
        </p:spPr>
        <p:txBody>
          <a:bodyPr wrap="none" rtlCol="0" anchor="t">
            <a:spAutoFit/>
          </a:bodyPr>
          <a:lstStyle/>
          <a:p>
            <a:r>
              <a:rPr lang="en-US" sz="2400" b="1">
                <a:solidFill>
                  <a:srgbClr val="9DD16F"/>
                </a:solidFill>
                <a:latin typeface="Segoe UI" panose="020B0502040204020203" charset="0"/>
                <a:cs typeface="Segoe UI" panose="020B0502040204020203" charset="0"/>
                <a:sym typeface="+mn-ea"/>
              </a:rPr>
              <a:t>Golongan VIIA (Halogen)</a:t>
            </a:r>
            <a:endParaRPr lang="en-US" sz="2400"/>
          </a:p>
        </p:txBody>
      </p:sp>
      <p:sp>
        <p:nvSpPr>
          <p:cNvPr id="18" name="Right Arrow 17">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9" name="TextBox 18"/>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2" action="ppaction://hlinksldjump"/>
              </a:rPr>
              <a:t>Kembali ke daftar isi</a:t>
            </a:r>
            <a:endParaRPr lang="en-US" altLang="id-ID" sz="1100" dirty="0">
              <a:solidFill>
                <a:schemeClr val="bg1"/>
              </a:solidFill>
            </a:endParaRPr>
          </a:p>
        </p:txBody>
      </p:sp>
      <p:sp>
        <p:nvSpPr>
          <p:cNvPr id="20" name="TextBox 19">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awal bab</a:t>
            </a:r>
            <a:endParaRPr lang="en-US" altLang="id-ID" sz="1100" dirty="0">
              <a:solidFill>
                <a:schemeClr val="bg1"/>
              </a:solidFill>
            </a:endParaRPr>
          </a:p>
        </p:txBody>
      </p:sp>
      <p:sp>
        <p:nvSpPr>
          <p:cNvPr id="21" name="Right Arrow 20">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strip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53789" y="1402626"/>
            <a:ext cx="4920615" cy="4557794"/>
            <a:chOff x="1643" y="4022"/>
            <a:chExt cx="11681" cy="4408"/>
          </a:xfrm>
        </p:grpSpPr>
        <p:grpSp>
          <p:nvGrpSpPr>
            <p:cNvPr id="31" name="Group 30"/>
            <p:cNvGrpSpPr/>
            <p:nvPr/>
          </p:nvGrpSpPr>
          <p:grpSpPr>
            <a:xfrm>
              <a:off x="1644" y="4022"/>
              <a:ext cx="11680" cy="1219"/>
              <a:chOff x="1644" y="4181"/>
              <a:chExt cx="11680" cy="1219"/>
            </a:xfrm>
          </p:grpSpPr>
          <p:sp>
            <p:nvSpPr>
              <p:cNvPr id="32" name="Rounded Rectangle 31"/>
              <p:cNvSpPr/>
              <p:nvPr/>
            </p:nvSpPr>
            <p:spPr>
              <a:xfrm>
                <a:off x="2211" y="4181"/>
                <a:ext cx="8343" cy="826"/>
              </a:xfrm>
              <a:prstGeom prst="roundRect">
                <a:avLst/>
              </a:prstGeom>
              <a:solidFill>
                <a:srgbClr val="00B050"/>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a:sym typeface="+mn-ea"/>
                  </a:rPr>
                  <a:t>Kelimpahan Unsur-Unsur Golongan Utama di Alam</a:t>
                </a:r>
                <a:endParaRPr lang="en-US" sz="1600" b="1"/>
              </a:p>
            </p:txBody>
          </p:sp>
          <p:cxnSp>
            <p:nvCxnSpPr>
              <p:cNvPr id="33" name="Straight Connector 32"/>
              <p:cNvCxnSpPr/>
              <p:nvPr/>
            </p:nvCxnSpPr>
            <p:spPr>
              <a:xfrm flipH="1">
                <a:off x="1644" y="4606"/>
                <a:ext cx="566" cy="0"/>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flipH="1">
                <a:off x="10554" y="4606"/>
                <a:ext cx="2770" cy="6"/>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flipH="1" flipV="1">
                <a:off x="1645" y="5395"/>
                <a:ext cx="11679" cy="5"/>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1644" y="4613"/>
                <a:ext cx="0" cy="787"/>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13324" y="4600"/>
                <a:ext cx="0" cy="787"/>
              </a:xfrm>
              <a:prstGeom prst="line">
                <a:avLst/>
              </a:prstGeom>
            </p:spPr>
            <p:style>
              <a:lnRef idx="2">
                <a:schemeClr val="dk1"/>
              </a:lnRef>
              <a:fillRef idx="0">
                <a:schemeClr val="dk1"/>
              </a:fillRef>
              <a:effectRef idx="1">
                <a:schemeClr val="dk1"/>
              </a:effectRef>
              <a:fontRef idx="minor">
                <a:schemeClr val="tx1"/>
              </a:fontRef>
            </p:style>
          </p:cxnSp>
        </p:grpSp>
        <p:grpSp>
          <p:nvGrpSpPr>
            <p:cNvPr id="38" name="Group 37"/>
            <p:cNvGrpSpPr/>
            <p:nvPr/>
          </p:nvGrpSpPr>
          <p:grpSpPr>
            <a:xfrm>
              <a:off x="1643" y="5453"/>
              <a:ext cx="11680" cy="1435"/>
              <a:chOff x="1644" y="3965"/>
              <a:chExt cx="11680" cy="1435"/>
            </a:xfrm>
          </p:grpSpPr>
          <p:sp>
            <p:nvSpPr>
              <p:cNvPr id="39" name="Rounded Rectangle 38"/>
              <p:cNvSpPr/>
              <p:nvPr/>
            </p:nvSpPr>
            <p:spPr>
              <a:xfrm>
                <a:off x="2211" y="3965"/>
                <a:ext cx="8343" cy="826"/>
              </a:xfrm>
              <a:prstGeom prst="roundRect">
                <a:avLst/>
              </a:prstGeom>
              <a:solidFill>
                <a:srgbClr val="00B050"/>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en-US" sz="1600" b="1">
                    <a:sym typeface="+mn-ea"/>
                  </a:rPr>
                  <a:t>Sifat-Sifat Unsur Golongan Utama</a:t>
                </a:r>
                <a:endParaRPr lang="en-US" sz="1600" b="1"/>
              </a:p>
            </p:txBody>
          </p:sp>
          <p:cxnSp>
            <p:nvCxnSpPr>
              <p:cNvPr id="40" name="Straight Connector 39"/>
              <p:cNvCxnSpPr/>
              <p:nvPr/>
            </p:nvCxnSpPr>
            <p:spPr>
              <a:xfrm flipH="1">
                <a:off x="1644" y="4606"/>
                <a:ext cx="566" cy="0"/>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flipH="1">
                <a:off x="10554" y="4606"/>
                <a:ext cx="2770" cy="6"/>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flipH="1" flipV="1">
                <a:off x="1645" y="5395"/>
                <a:ext cx="11679" cy="5"/>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a:off x="1644" y="4613"/>
                <a:ext cx="0" cy="787"/>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13324" y="4612"/>
                <a:ext cx="0" cy="787"/>
              </a:xfrm>
              <a:prstGeom prst="line">
                <a:avLst/>
              </a:prstGeom>
            </p:spPr>
            <p:style>
              <a:lnRef idx="2">
                <a:schemeClr val="dk1"/>
              </a:lnRef>
              <a:fillRef idx="0">
                <a:schemeClr val="dk1"/>
              </a:fillRef>
              <a:effectRef idx="1">
                <a:schemeClr val="dk1"/>
              </a:effectRef>
              <a:fontRef idx="minor">
                <a:schemeClr val="tx1"/>
              </a:fontRef>
            </p:style>
          </p:cxnSp>
        </p:grpSp>
        <p:grpSp>
          <p:nvGrpSpPr>
            <p:cNvPr id="45" name="Group 44"/>
            <p:cNvGrpSpPr/>
            <p:nvPr/>
          </p:nvGrpSpPr>
          <p:grpSpPr>
            <a:xfrm>
              <a:off x="1644" y="7211"/>
              <a:ext cx="11680" cy="1219"/>
              <a:chOff x="1644" y="4181"/>
              <a:chExt cx="11680" cy="1219"/>
            </a:xfrm>
          </p:grpSpPr>
          <p:sp>
            <p:nvSpPr>
              <p:cNvPr id="46" name="Rounded Rectangle 45"/>
              <p:cNvSpPr/>
              <p:nvPr/>
            </p:nvSpPr>
            <p:spPr>
              <a:xfrm>
                <a:off x="2211" y="4181"/>
                <a:ext cx="8343" cy="826"/>
              </a:xfrm>
              <a:prstGeom prst="roundRect">
                <a:avLst/>
              </a:prstGeom>
              <a:solidFill>
                <a:srgbClr val="00B050"/>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en-US" sz="1600" b="1"/>
                  <a:t>Pembuatan, Kegunaan, dan Dampak Penggunaan Unsur-Unsur  Golongan Utama</a:t>
                </a:r>
              </a:p>
            </p:txBody>
          </p:sp>
          <p:cxnSp>
            <p:nvCxnSpPr>
              <p:cNvPr id="47" name="Straight Connector 46"/>
              <p:cNvCxnSpPr/>
              <p:nvPr/>
            </p:nvCxnSpPr>
            <p:spPr>
              <a:xfrm flipH="1">
                <a:off x="1644" y="4606"/>
                <a:ext cx="566" cy="0"/>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flipH="1">
                <a:off x="10554" y="4606"/>
                <a:ext cx="2770" cy="6"/>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flipH="1" flipV="1">
                <a:off x="1645" y="5395"/>
                <a:ext cx="11679" cy="5"/>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a:off x="1644" y="4613"/>
                <a:ext cx="0" cy="787"/>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a:xfrm>
                <a:off x="13324" y="4600"/>
                <a:ext cx="0" cy="787"/>
              </a:xfrm>
              <a:prstGeom prst="line">
                <a:avLst/>
              </a:prstGeom>
            </p:spPr>
            <p:style>
              <a:lnRef idx="2">
                <a:schemeClr val="dk1"/>
              </a:lnRef>
              <a:fillRef idx="0">
                <a:schemeClr val="dk1"/>
              </a:fillRef>
              <a:effectRef idx="1">
                <a:schemeClr val="dk1"/>
              </a:effectRef>
              <a:fontRef idx="minor">
                <a:schemeClr val="tx1"/>
              </a:fontRef>
            </p:style>
          </p:cxnSp>
        </p:grpSp>
      </p:grpSp>
      <p:sp>
        <p:nvSpPr>
          <p:cNvPr id="52" name="Text Box 51"/>
          <p:cNvSpPr txBox="1"/>
          <p:nvPr/>
        </p:nvSpPr>
        <p:spPr>
          <a:xfrm>
            <a:off x="2010480" y="692696"/>
            <a:ext cx="4503420" cy="460375"/>
          </a:xfrm>
          <a:prstGeom prst="rect">
            <a:avLst/>
          </a:prstGeom>
          <a:noFill/>
        </p:spPr>
        <p:txBody>
          <a:bodyPr wrap="none" rtlCol="0" anchor="t">
            <a:spAutoFit/>
          </a:bodyPr>
          <a:lstStyle/>
          <a:p>
            <a:pPr lvl="0" algn="ctr">
              <a:lnSpc>
                <a:spcPct val="100000"/>
              </a:lnSpc>
              <a:spcBef>
                <a:spcPct val="0"/>
              </a:spcBef>
              <a:spcAft>
                <a:spcPct val="35000"/>
              </a:spcAft>
            </a:pPr>
            <a:r>
              <a:rPr lang="en-US" sz="2400" b="1">
                <a:solidFill>
                  <a:srgbClr val="92D050"/>
                </a:solidFill>
                <a:latin typeface="Segoe UI" panose="020B0502040204020203" charset="0"/>
                <a:cs typeface="Segoe UI" panose="020B0502040204020203" charset="0"/>
                <a:sym typeface="+mn-ea"/>
              </a:rPr>
              <a:t>Unsur-Unsur Golongan Utama</a:t>
            </a:r>
          </a:p>
        </p:txBody>
      </p:sp>
      <p:pic>
        <p:nvPicPr>
          <p:cNvPr id="53" name="Picture 52" descr="sulfur"/>
          <p:cNvPicPr>
            <a:picLocks noChangeAspect="1"/>
          </p:cNvPicPr>
          <p:nvPr/>
        </p:nvPicPr>
        <p:blipFill>
          <a:blip r:embed="rId2" cstate="print"/>
          <a:stretch>
            <a:fillRect/>
          </a:stretch>
        </p:blipFill>
        <p:spPr>
          <a:xfrm>
            <a:off x="5828734" y="1607731"/>
            <a:ext cx="1261110" cy="1827530"/>
          </a:xfrm>
          <a:prstGeom prst="rect">
            <a:avLst/>
          </a:prstGeom>
        </p:spPr>
      </p:pic>
      <p:pic>
        <p:nvPicPr>
          <p:cNvPr id="54" name="Picture 53" descr="tembaga"/>
          <p:cNvPicPr>
            <a:picLocks noChangeAspect="1"/>
          </p:cNvPicPr>
          <p:nvPr/>
        </p:nvPicPr>
        <p:blipFill>
          <a:blip r:embed="rId3" cstate="print"/>
          <a:stretch>
            <a:fillRect/>
          </a:stretch>
        </p:blipFill>
        <p:spPr>
          <a:xfrm>
            <a:off x="5672524" y="3891191"/>
            <a:ext cx="1527175" cy="1624965"/>
          </a:xfrm>
          <a:prstGeom prst="rect">
            <a:avLst/>
          </a:prstGeom>
        </p:spPr>
      </p:pic>
      <p:pic>
        <p:nvPicPr>
          <p:cNvPr id="55" name="Picture 54" descr="platina"/>
          <p:cNvPicPr>
            <a:picLocks noChangeAspect="1"/>
          </p:cNvPicPr>
          <p:nvPr/>
        </p:nvPicPr>
        <p:blipFill>
          <a:blip r:embed="rId4" cstate="print"/>
          <a:stretch>
            <a:fillRect/>
          </a:stretch>
        </p:blipFill>
        <p:spPr>
          <a:xfrm>
            <a:off x="7306379" y="3891191"/>
            <a:ext cx="1442085" cy="1576705"/>
          </a:xfrm>
          <a:prstGeom prst="rect">
            <a:avLst/>
          </a:prstGeom>
        </p:spPr>
      </p:pic>
      <p:pic>
        <p:nvPicPr>
          <p:cNvPr id="56" name="Picture 55" descr="gold"/>
          <p:cNvPicPr>
            <a:picLocks noChangeAspect="1"/>
          </p:cNvPicPr>
          <p:nvPr/>
        </p:nvPicPr>
        <p:blipFill>
          <a:blip r:embed="rId5" cstate="print"/>
          <a:stretch>
            <a:fillRect/>
          </a:stretch>
        </p:blipFill>
        <p:spPr>
          <a:xfrm>
            <a:off x="7444174" y="1607731"/>
            <a:ext cx="1268095" cy="1712595"/>
          </a:xfrm>
          <a:prstGeom prst="rect">
            <a:avLst/>
          </a:prstGeom>
        </p:spPr>
      </p:pic>
      <p:sp>
        <p:nvSpPr>
          <p:cNvPr id="58" name="TextBox 57"/>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6" action="ppaction://hlinksldjump"/>
              </a:rPr>
              <a:t>Kembali ke daftar isi</a:t>
            </a:r>
            <a:endParaRPr lang="en-US" altLang="id-ID" sz="1100" dirty="0">
              <a:solidFill>
                <a:schemeClr val="bg1"/>
              </a:solidFill>
            </a:endParaRPr>
          </a:p>
        </p:txBody>
      </p:sp>
      <p:sp>
        <p:nvSpPr>
          <p:cNvPr id="59" name="TextBox 58">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7" action="ppaction://hlinksldjump"/>
              </a:rPr>
              <a:t>Kembali ke awal bab</a:t>
            </a:r>
            <a:endParaRPr lang="en-US" altLang="id-ID" sz="1100" dirty="0">
              <a:solidFill>
                <a:schemeClr val="bg1"/>
              </a:solidFill>
            </a:endParaRPr>
          </a:p>
        </p:txBody>
      </p:sp>
      <p:sp>
        <p:nvSpPr>
          <p:cNvPr id="61" name="Right Arrow 60">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p:nvPr/>
        </p:nvSpPr>
        <p:spPr>
          <a:xfrm>
            <a:off x="520502" y="1317149"/>
            <a:ext cx="1501775" cy="478790"/>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tx1"/>
                </a:solidFill>
                <a:effectLst/>
                <a:latin typeface="Arial" panose="020B0604020202020204" pitchFamily="34" charset="0"/>
                <a:ea typeface="SimSun" panose="02010600030101010101" pitchFamily="2" charset="-122"/>
              </a:rPr>
              <a:t>Sifat Fisika</a:t>
            </a:r>
          </a:p>
        </p:txBody>
      </p:sp>
      <p:pic>
        <p:nvPicPr>
          <p:cNvPr id="2" name="Content Placeholder 1" descr="Screenshot (32)"/>
          <p:cNvPicPr>
            <a:picLocks noGrp="1" noChangeAspect="1"/>
          </p:cNvPicPr>
          <p:nvPr>
            <p:ph idx="4294967295"/>
          </p:nvPr>
        </p:nvPicPr>
        <p:blipFill>
          <a:blip r:embed="rId2" cstate="print"/>
          <a:srcRect l="11288" t="33184" r="47860" b="42637"/>
          <a:stretch>
            <a:fillRect/>
          </a:stretch>
        </p:blipFill>
        <p:spPr>
          <a:xfrm>
            <a:off x="520700" y="1902460"/>
            <a:ext cx="8368030" cy="2794635"/>
          </a:xfrm>
          <a:prstGeom prst="rect">
            <a:avLst/>
          </a:prstGeom>
        </p:spPr>
      </p:pic>
      <p:sp>
        <p:nvSpPr>
          <p:cNvPr id="4" name="Text Box 3"/>
          <p:cNvSpPr txBox="1"/>
          <p:nvPr/>
        </p:nvSpPr>
        <p:spPr>
          <a:xfrm>
            <a:off x="539552" y="620688"/>
            <a:ext cx="4088765" cy="460375"/>
          </a:xfrm>
          <a:prstGeom prst="rect">
            <a:avLst/>
          </a:prstGeom>
          <a:noFill/>
        </p:spPr>
        <p:txBody>
          <a:bodyPr wrap="none" rtlCol="0" anchor="t">
            <a:spAutoFit/>
          </a:bodyPr>
          <a:lstStyle/>
          <a:p>
            <a:r>
              <a:rPr lang="en-US" sz="2400" b="1" dirty="0">
                <a:solidFill>
                  <a:srgbClr val="9DD16F"/>
                </a:solidFill>
                <a:latin typeface="Segoe UI" panose="020B0502040204020203" charset="0"/>
                <a:cs typeface="Segoe UI" panose="020B0502040204020203" charset="0"/>
                <a:sym typeface="+mn-ea"/>
              </a:rPr>
              <a:t>Golongan VIIIA (Gas Mulia)</a:t>
            </a:r>
            <a:endParaRPr lang="en-US" sz="2400" dirty="0"/>
          </a:p>
        </p:txBody>
      </p:sp>
      <p:sp>
        <p:nvSpPr>
          <p:cNvPr id="13" name="Right Arrow 12">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4" name="TextBox 13"/>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daftar isi</a:t>
            </a:r>
            <a:endParaRPr lang="en-US" altLang="id-ID" sz="1100" dirty="0">
              <a:solidFill>
                <a:schemeClr val="bg1"/>
              </a:solidFill>
            </a:endParaRPr>
          </a:p>
        </p:txBody>
      </p:sp>
      <p:sp>
        <p:nvSpPr>
          <p:cNvPr id="15" name="TextBox 14">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awal bab</a:t>
            </a:r>
            <a:endParaRPr lang="en-US" altLang="id-ID" sz="1100" dirty="0">
              <a:solidFill>
                <a:schemeClr val="bg1"/>
              </a:solidFill>
            </a:endParaRPr>
          </a:p>
        </p:txBody>
      </p:sp>
      <p:sp>
        <p:nvSpPr>
          <p:cNvPr id="16" name="Right Arrow 15">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584835" y="1629410"/>
            <a:ext cx="7973743" cy="2592070"/>
            <a:chOff x="7932" y="2493"/>
            <a:chExt cx="12355" cy="4082"/>
          </a:xfrm>
        </p:grpSpPr>
        <p:grpSp>
          <p:nvGrpSpPr>
            <p:cNvPr id="53" name="Group 52"/>
            <p:cNvGrpSpPr/>
            <p:nvPr/>
          </p:nvGrpSpPr>
          <p:grpSpPr>
            <a:xfrm>
              <a:off x="7932" y="2493"/>
              <a:ext cx="12355" cy="4082"/>
              <a:chOff x="9716" y="2021"/>
              <a:chExt cx="12096" cy="4082"/>
            </a:xfrm>
          </p:grpSpPr>
          <p:sp>
            <p:nvSpPr>
              <p:cNvPr id="16" name="Rounded Rectangle 15"/>
              <p:cNvSpPr/>
              <p:nvPr/>
            </p:nvSpPr>
            <p:spPr>
              <a:xfrm>
                <a:off x="9716" y="2021"/>
                <a:ext cx="2219" cy="772"/>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Sifat Kimia</a:t>
                </a:r>
              </a:p>
            </p:txBody>
          </p:sp>
          <p:grpSp>
            <p:nvGrpSpPr>
              <p:cNvPr id="35" name="Group 34"/>
              <p:cNvGrpSpPr/>
              <p:nvPr/>
            </p:nvGrpSpPr>
            <p:grpSpPr>
              <a:xfrm>
                <a:off x="10012" y="2637"/>
                <a:ext cx="11800" cy="3466"/>
                <a:chOff x="9841" y="3069"/>
                <a:chExt cx="11800" cy="3466"/>
              </a:xfrm>
            </p:grpSpPr>
            <p:cxnSp>
              <p:nvCxnSpPr>
                <p:cNvPr id="37" name="Straight Connector 36"/>
                <p:cNvCxnSpPr/>
                <p:nvPr/>
              </p:nvCxnSpPr>
              <p:spPr>
                <a:xfrm>
                  <a:off x="9841" y="5766"/>
                  <a:ext cx="397" cy="1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3" name="Group 42"/>
                <p:cNvGrpSpPr/>
                <p:nvPr/>
              </p:nvGrpSpPr>
              <p:grpSpPr>
                <a:xfrm>
                  <a:off x="9869" y="3069"/>
                  <a:ext cx="11772" cy="3466"/>
                  <a:chOff x="9869" y="3069"/>
                  <a:chExt cx="11772" cy="3466"/>
                </a:xfrm>
              </p:grpSpPr>
              <p:cxnSp>
                <p:nvCxnSpPr>
                  <p:cNvPr id="44" name="Straight Connector 43"/>
                  <p:cNvCxnSpPr/>
                  <p:nvPr/>
                </p:nvCxnSpPr>
                <p:spPr>
                  <a:xfrm>
                    <a:off x="9869" y="3069"/>
                    <a:ext cx="1" cy="2672"/>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5" name="Rectangle 44"/>
                  <p:cNvSpPr/>
                  <p:nvPr/>
                </p:nvSpPr>
                <p:spPr>
                  <a:xfrm>
                    <a:off x="10239" y="4140"/>
                    <a:ext cx="11402" cy="2395"/>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Gas mulia sukar bereaksi (bersifat inert) karena konfigurasi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elektronnya stabil sehingga jarang ditemukan dalam bentuk senyawa.</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Gas mulia sedikit larut dalam air, kecuali helium dan neon karena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ukuran atomnya terlalu kecil.</a:t>
                    </a:r>
                  </a:p>
                </p:txBody>
              </p:sp>
            </p:grpSp>
          </p:grpSp>
        </p:grpSp>
        <p:sp>
          <p:nvSpPr>
            <p:cNvPr id="55" name="Rectangle 54"/>
            <p:cNvSpPr/>
            <p:nvPr/>
          </p:nvSpPr>
          <p:spPr>
            <a:xfrm>
              <a:off x="8640" y="3662"/>
              <a:ext cx="3931" cy="518"/>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ctr"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Golongan Gas Mulia</a:t>
              </a:r>
            </a:p>
          </p:txBody>
        </p:sp>
      </p:grpSp>
      <p:sp>
        <p:nvSpPr>
          <p:cNvPr id="4" name="Text Box 3"/>
          <p:cNvSpPr txBox="1"/>
          <p:nvPr/>
        </p:nvSpPr>
        <p:spPr>
          <a:xfrm>
            <a:off x="1299210" y="923290"/>
            <a:ext cx="4088765" cy="460375"/>
          </a:xfrm>
          <a:prstGeom prst="rect">
            <a:avLst/>
          </a:prstGeom>
          <a:noFill/>
        </p:spPr>
        <p:txBody>
          <a:bodyPr wrap="none" rtlCol="0" anchor="t">
            <a:spAutoFit/>
          </a:bodyPr>
          <a:lstStyle/>
          <a:p>
            <a:r>
              <a:rPr lang="en-US" sz="2400" b="1">
                <a:solidFill>
                  <a:srgbClr val="9DD16F"/>
                </a:solidFill>
                <a:latin typeface="Segoe UI" panose="020B0502040204020203" charset="0"/>
                <a:cs typeface="Segoe UI" panose="020B0502040204020203" charset="0"/>
                <a:sym typeface="+mn-ea"/>
              </a:rPr>
              <a:t>Golongan VIIIA (Gas Mulia)</a:t>
            </a:r>
            <a:endParaRPr lang="en-US" sz="2400"/>
          </a:p>
        </p:txBody>
      </p:sp>
      <p:sp>
        <p:nvSpPr>
          <p:cNvPr id="18" name="Right Arrow 17">
            <a:hlinkClick r:id="" action="ppaction://hlinkshowjump?jump=previousslide"/>
          </p:cNvPr>
          <p:cNvSpPr/>
          <p:nvPr/>
        </p:nvSpPr>
        <p:spPr>
          <a:xfrm rot="10800000">
            <a:off x="563880" y="6381750"/>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9" name="TextBox 18"/>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2" action="ppaction://hlinksldjump"/>
              </a:rPr>
              <a:t>Kembali ke daftar isi</a:t>
            </a:r>
            <a:endParaRPr lang="en-US" altLang="id-ID" sz="1100" dirty="0">
              <a:solidFill>
                <a:schemeClr val="bg1"/>
              </a:solidFill>
            </a:endParaRPr>
          </a:p>
        </p:txBody>
      </p:sp>
      <p:sp>
        <p:nvSpPr>
          <p:cNvPr id="20" name="TextBox 19">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awal bab</a:t>
            </a:r>
            <a:endParaRPr lang="en-US" altLang="id-ID" sz="1100" dirty="0">
              <a:solidFill>
                <a:schemeClr val="bg1"/>
              </a:solidFill>
            </a:endParaRPr>
          </a:p>
        </p:txBody>
      </p:sp>
      <p:sp>
        <p:nvSpPr>
          <p:cNvPr id="21" name="Right Arrow 20">
            <a:hlinkClick r:id="" action="ppaction://hlinkshowjump?jump=nextslide"/>
          </p:cNvPr>
          <p:cNvSpPr/>
          <p:nvPr/>
        </p:nvSpPr>
        <p:spPr>
          <a:xfrm>
            <a:off x="8449945" y="638175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wheel spokes="2"/>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895475" y="633413"/>
            <a:ext cx="7248525" cy="903287"/>
          </a:xfrm>
          <a:prstGeom prst="rect">
            <a:avLst/>
          </a:prstGeom>
          <a:solidFill>
            <a:schemeClr val="bg1"/>
          </a:solidFill>
          <a:ln>
            <a:solidFill>
              <a:schemeClr val="bg1"/>
            </a:solidFill>
          </a:ln>
        </p:spPr>
        <p:txBody>
          <a:bodyPr/>
          <a:lstStyle/>
          <a:p>
            <a:pPr algn="l"/>
            <a:r>
              <a:rPr lang="en-US" sz="2400" b="1">
                <a:solidFill>
                  <a:srgbClr val="9DD16F"/>
                </a:solidFill>
                <a:latin typeface="Segoe UI" panose="020B0502040204020203" charset="0"/>
                <a:cs typeface="Segoe UI" panose="020B0502040204020203" charset="0"/>
                <a:sym typeface="+mn-ea"/>
              </a:rPr>
              <a:t>Pembuatan, Kegunaan, dan Dampak Unsur-Unsur Golongan Utama</a:t>
            </a:r>
          </a:p>
        </p:txBody>
      </p:sp>
      <p:pic>
        <p:nvPicPr>
          <p:cNvPr id="9" name="Content Placeholder 8" descr="polysilane"/>
          <p:cNvPicPr>
            <a:picLocks noGrp="1" noChangeAspect="1"/>
          </p:cNvPicPr>
          <p:nvPr>
            <p:ph idx="4294967295"/>
          </p:nvPr>
        </p:nvPicPr>
        <p:blipFill>
          <a:blip r:embed="rId2" cstate="print"/>
          <a:stretch>
            <a:fillRect/>
          </a:stretch>
        </p:blipFill>
        <p:spPr>
          <a:xfrm>
            <a:off x="3419872" y="2924944"/>
            <a:ext cx="5285814" cy="2660526"/>
          </a:xfrm>
          <a:prstGeom prst="rect">
            <a:avLst/>
          </a:prstGeom>
        </p:spPr>
      </p:pic>
      <p:sp>
        <p:nvSpPr>
          <p:cNvPr id="55" name="Rectangle 54"/>
          <p:cNvSpPr/>
          <p:nvPr/>
        </p:nvSpPr>
        <p:spPr>
          <a:xfrm>
            <a:off x="1437640" y="2305050"/>
            <a:ext cx="2155823" cy="328930"/>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ctr"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Golongan Alkali</a:t>
            </a:r>
          </a:p>
        </p:txBody>
      </p:sp>
      <p:grpSp>
        <p:nvGrpSpPr>
          <p:cNvPr id="3" name="Group 2"/>
          <p:cNvGrpSpPr/>
          <p:nvPr/>
        </p:nvGrpSpPr>
        <p:grpSpPr>
          <a:xfrm>
            <a:off x="953770" y="2974340"/>
            <a:ext cx="2155827" cy="2573210"/>
            <a:chOff x="2264" y="3630"/>
            <a:chExt cx="7892" cy="4745"/>
          </a:xfrm>
        </p:grpSpPr>
        <p:sp>
          <p:nvSpPr>
            <p:cNvPr id="45" name="Rectangle 44"/>
            <p:cNvSpPr/>
            <p:nvPr/>
          </p:nvSpPr>
          <p:spPr>
            <a:xfrm>
              <a:off x="2264" y="4148"/>
              <a:ext cx="7892" cy="4227"/>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Logam alkali tanah,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kecuali Mg dibuat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dengan mereduksi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garam fluoridanya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menggunakan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logam-logam yang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lebih aktif. </a:t>
              </a:r>
            </a:p>
          </p:txBody>
        </p:sp>
        <p:sp>
          <p:nvSpPr>
            <p:cNvPr id="2" name="Rectangle 1"/>
            <p:cNvSpPr/>
            <p:nvPr/>
          </p:nvSpPr>
          <p:spPr>
            <a:xfrm>
              <a:off x="2264" y="3630"/>
              <a:ext cx="7890" cy="518"/>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Golongan Alkali Tanah</a:t>
              </a:r>
            </a:p>
          </p:txBody>
        </p:sp>
      </p:grpSp>
      <p:grpSp>
        <p:nvGrpSpPr>
          <p:cNvPr id="4" name="Group 3"/>
          <p:cNvGrpSpPr/>
          <p:nvPr/>
        </p:nvGrpSpPr>
        <p:grpSpPr>
          <a:xfrm>
            <a:off x="953770" y="1866900"/>
            <a:ext cx="7879715" cy="767080"/>
            <a:chOff x="2264" y="3630"/>
            <a:chExt cx="12409" cy="1208"/>
          </a:xfrm>
        </p:grpSpPr>
        <p:sp>
          <p:nvSpPr>
            <p:cNvPr id="5" name="Rectangle 4"/>
            <p:cNvSpPr/>
            <p:nvPr/>
          </p:nvSpPr>
          <p:spPr>
            <a:xfrm>
              <a:off x="2264" y="4148"/>
              <a:ext cx="12409" cy="690"/>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Logam alkali diperoleh melalui proses elektrolisis lelehan garam kloridanya.</a:t>
              </a:r>
            </a:p>
          </p:txBody>
        </p:sp>
        <p:sp>
          <p:nvSpPr>
            <p:cNvPr id="7" name="Rectangle 6"/>
            <p:cNvSpPr/>
            <p:nvPr/>
          </p:nvSpPr>
          <p:spPr>
            <a:xfrm>
              <a:off x="2264" y="3630"/>
              <a:ext cx="3395" cy="518"/>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Golongan Alkali</a:t>
              </a:r>
            </a:p>
          </p:txBody>
        </p:sp>
      </p:grpSp>
      <p:sp>
        <p:nvSpPr>
          <p:cNvPr id="8" name="Text Box 7"/>
          <p:cNvSpPr txBox="1"/>
          <p:nvPr/>
        </p:nvSpPr>
        <p:spPr>
          <a:xfrm>
            <a:off x="3203848" y="5733256"/>
            <a:ext cx="5904656" cy="369332"/>
          </a:xfrm>
          <a:prstGeom prst="rect">
            <a:avLst/>
          </a:prstGeom>
          <a:noFill/>
        </p:spPr>
        <p:txBody>
          <a:bodyPr wrap="square" rtlCol="0" anchor="t">
            <a:spAutoFit/>
          </a:bodyPr>
          <a:lstStyle/>
          <a:p>
            <a:r>
              <a:rPr lang="en-US" dirty="0"/>
              <a:t>Mg(OH)</a:t>
            </a:r>
            <a:r>
              <a:rPr lang="en-US" baseline="-25000" dirty="0"/>
              <a:t>2  </a:t>
            </a:r>
            <a:r>
              <a:rPr lang="en-US" dirty="0"/>
              <a:t>dan </a:t>
            </a:r>
            <a:r>
              <a:rPr lang="en-US" dirty="0">
                <a:sym typeface="+mn-ea"/>
              </a:rPr>
              <a:t>Al(OH)</a:t>
            </a:r>
            <a:r>
              <a:rPr lang="en-US" baseline="-25000" dirty="0">
                <a:sym typeface="+mn-ea"/>
              </a:rPr>
              <a:t>2 </a:t>
            </a:r>
            <a:r>
              <a:rPr lang="en-US" dirty="0"/>
              <a:t>dimanfaatkan sebagai obat mag</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27584" y="692696"/>
            <a:ext cx="7592652" cy="1030911"/>
            <a:chOff x="2264" y="3630"/>
            <a:chExt cx="27795" cy="1901"/>
          </a:xfrm>
        </p:grpSpPr>
        <p:sp>
          <p:nvSpPr>
            <p:cNvPr id="11" name="Rectangle 10"/>
            <p:cNvSpPr/>
            <p:nvPr/>
          </p:nvSpPr>
          <p:spPr>
            <a:xfrm>
              <a:off x="2264" y="4148"/>
              <a:ext cx="27795" cy="1383"/>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Aluminium dibuat dengan proses Hall melalui dua tahap yaitu tahap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pemurnian dan tahap elektrolisis.</a:t>
              </a:r>
            </a:p>
          </p:txBody>
        </p:sp>
        <p:sp>
          <p:nvSpPr>
            <p:cNvPr id="12" name="Rectangle 11"/>
            <p:cNvSpPr/>
            <p:nvPr/>
          </p:nvSpPr>
          <p:spPr>
            <a:xfrm>
              <a:off x="2264" y="3630"/>
              <a:ext cx="7890" cy="518"/>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Golongan IIIA</a:t>
              </a:r>
            </a:p>
          </p:txBody>
        </p:sp>
      </p:grpSp>
      <p:grpSp>
        <p:nvGrpSpPr>
          <p:cNvPr id="4" name="Group 3"/>
          <p:cNvGrpSpPr/>
          <p:nvPr/>
        </p:nvGrpSpPr>
        <p:grpSpPr>
          <a:xfrm>
            <a:off x="827584" y="2003207"/>
            <a:ext cx="4114800" cy="3992880"/>
            <a:chOff x="2264" y="3630"/>
            <a:chExt cx="15159" cy="7363"/>
          </a:xfrm>
        </p:grpSpPr>
        <p:sp>
          <p:nvSpPr>
            <p:cNvPr id="5" name="Rectangle 4"/>
            <p:cNvSpPr/>
            <p:nvPr/>
          </p:nvSpPr>
          <p:spPr>
            <a:xfrm>
              <a:off x="2264" y="4148"/>
              <a:ext cx="15159" cy="6845"/>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Senyawa karbon yang berupa grafit </a:t>
              </a:r>
            </a:p>
            <a:p>
              <a:pPr marR="0" algn="l" defTabSz="914400" rtl="0" eaLnBrk="1" fontAlgn="base" latinLnBrk="0" hangingPunct="1">
                <a:lnSpc>
                  <a:spcPct val="100000"/>
                </a:lnSpc>
                <a:spcBef>
                  <a:spcPct val="0"/>
                </a:spcBef>
                <a:spcAft>
                  <a:spcPct val="0"/>
                </a:spcAft>
                <a:buClrTx/>
                <a:buSzTx/>
                <a:buFont typeface="Wingdings" panose="05000000000000000000"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diperoleh dengan cara sintesis batu </a:t>
              </a:r>
            </a:p>
            <a:p>
              <a:pPr marR="0" algn="l" defTabSz="914400" rtl="0" eaLnBrk="1" fontAlgn="base" latinLnBrk="0" hangingPunct="1">
                <a:lnSpc>
                  <a:spcPct val="100000"/>
                </a:lnSpc>
                <a:spcBef>
                  <a:spcPct val="0"/>
                </a:spcBef>
                <a:spcAft>
                  <a:spcPct val="0"/>
                </a:spcAft>
                <a:buClrTx/>
                <a:buSzTx/>
                <a:buFont typeface="Wingdings" panose="05000000000000000000"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bara antrasit melalui pemanasan </a:t>
              </a:r>
            </a:p>
            <a:p>
              <a:pPr marR="0" algn="l" defTabSz="914400" rtl="0" eaLnBrk="1" fontAlgn="base" latinLnBrk="0" hangingPunct="1">
                <a:lnSpc>
                  <a:spcPct val="100000"/>
                </a:lnSpc>
                <a:spcBef>
                  <a:spcPct val="0"/>
                </a:spcBef>
                <a:spcAft>
                  <a:spcPct val="0"/>
                </a:spcAft>
                <a:buClrTx/>
                <a:buSzTx/>
                <a:buFont typeface="Wingdings" panose="05000000000000000000"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dengan suhu tinggi.</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Silikon murni diperoleh dari reduksi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Na</a:t>
              </a:r>
              <a:r>
                <a:rPr kumimoji="0" lang="en-US" altLang="zh-CN" sz="1800" b="0" u="none" strike="noStrike" cap="none" normalizeH="0" baseline="-25000">
                  <a:ln>
                    <a:noFill/>
                  </a:ln>
                  <a:solidFill>
                    <a:schemeClr val="tx1"/>
                  </a:solidFill>
                  <a:effectLst/>
                  <a:latin typeface="Arial" panose="020B0604020202020204" pitchFamily="34" charset="0"/>
                  <a:ea typeface="SimSun" panose="02010600030101010101" pitchFamily="2" charset="-122"/>
                </a:rPr>
                <a:t>2</a:t>
              </a: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SiF</a:t>
              </a:r>
              <a:r>
                <a:rPr kumimoji="0" lang="en-US" altLang="zh-CN" sz="1800" b="0" u="none" strike="noStrike" cap="none" normalizeH="0" baseline="-25000">
                  <a:ln>
                    <a:noFill/>
                  </a:ln>
                  <a:solidFill>
                    <a:schemeClr val="tx1"/>
                  </a:solidFill>
                  <a:effectLst/>
                  <a:latin typeface="Arial" panose="020B0604020202020204" pitchFamily="34" charset="0"/>
                  <a:ea typeface="SimSun" panose="02010600030101010101" pitchFamily="2" charset="-122"/>
                </a:rPr>
                <a:t>6</a:t>
              </a: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dengan logam natrium.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Timbal diperoleh dari reduksi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timbal(II) oksida dengan coke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batubara (C)</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Germanium diperoleh melalui proses</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reduksi GeO</a:t>
              </a:r>
              <a:r>
                <a:rPr kumimoji="0" lang="en-US" altLang="zh-CN" sz="1800" b="0" u="none" strike="noStrike" cap="none" normalizeH="0" baseline="-25000">
                  <a:ln>
                    <a:noFill/>
                  </a:ln>
                  <a:solidFill>
                    <a:schemeClr val="tx1"/>
                  </a:solidFill>
                  <a:effectLst/>
                  <a:latin typeface="Arial" panose="020B0604020202020204" pitchFamily="34" charset="0"/>
                  <a:ea typeface="SimSun" panose="02010600030101010101" pitchFamily="2" charset="-122"/>
                </a:rPr>
                <a:t>2</a:t>
              </a: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dengan H</a:t>
              </a:r>
              <a:r>
                <a:rPr kumimoji="0" lang="en-US" altLang="zh-CN" sz="1800" b="0" u="none" strike="noStrike" cap="none" normalizeH="0" baseline="-25000">
                  <a:ln>
                    <a:noFill/>
                  </a:ln>
                  <a:solidFill>
                    <a:schemeClr val="tx1"/>
                  </a:solidFill>
                  <a:effectLst/>
                  <a:latin typeface="Arial" panose="020B0604020202020204" pitchFamily="34" charset="0"/>
                  <a:ea typeface="SimSun" panose="02010600030101010101" pitchFamily="2" charset="-122"/>
                </a:rPr>
                <a:t>2</a:t>
              </a: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atau C.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Timah dibuat melalui reduksi SnO</a:t>
              </a:r>
              <a:r>
                <a:rPr kumimoji="0" lang="en-US" altLang="zh-CN" sz="1800" b="0" u="none" strike="noStrike" cap="none" normalizeH="0" baseline="-25000">
                  <a:ln>
                    <a:noFill/>
                  </a:ln>
                  <a:solidFill>
                    <a:schemeClr val="tx1"/>
                  </a:solidFill>
                  <a:effectLst/>
                  <a:latin typeface="Arial" panose="020B0604020202020204" pitchFamily="34" charset="0"/>
                  <a:ea typeface="SimSun" panose="02010600030101010101" pitchFamily="2" charset="-122"/>
                </a:rPr>
                <a:t>2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dengan karbon</a:t>
              </a:r>
            </a:p>
          </p:txBody>
        </p:sp>
        <p:sp>
          <p:nvSpPr>
            <p:cNvPr id="6" name="Rectangle 5"/>
            <p:cNvSpPr/>
            <p:nvPr/>
          </p:nvSpPr>
          <p:spPr>
            <a:xfrm>
              <a:off x="2264" y="3630"/>
              <a:ext cx="7890" cy="518"/>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Golongan IVA</a:t>
              </a:r>
            </a:p>
          </p:txBody>
        </p:sp>
      </p:grpSp>
      <p:pic>
        <p:nvPicPr>
          <p:cNvPr id="24" name="Content Placeholder 23"/>
          <p:cNvPicPr>
            <a:picLocks noGrp="1" noChangeAspect="1"/>
          </p:cNvPicPr>
          <p:nvPr>
            <p:ph idx="4294967295"/>
          </p:nvPr>
        </p:nvPicPr>
        <p:blipFill>
          <a:blip r:embed="rId2" cstate="print"/>
          <a:srcRect b="19818"/>
          <a:stretch>
            <a:fillRect/>
          </a:stretch>
        </p:blipFill>
        <p:spPr>
          <a:xfrm>
            <a:off x="5139690" y="2806700"/>
            <a:ext cx="3793490" cy="2237105"/>
          </a:xfrm>
          <a:prstGeom prst="rect">
            <a:avLst/>
          </a:prstGeom>
          <a:noFill/>
          <a:ln w="9525">
            <a:noFill/>
          </a:ln>
        </p:spPr>
      </p:pic>
      <p:sp>
        <p:nvSpPr>
          <p:cNvPr id="8" name="Text Box 7"/>
          <p:cNvSpPr txBox="1"/>
          <p:nvPr/>
        </p:nvSpPr>
        <p:spPr>
          <a:xfrm>
            <a:off x="6056213" y="5165507"/>
            <a:ext cx="1960880" cy="368300"/>
          </a:xfrm>
          <a:prstGeom prst="rect">
            <a:avLst/>
          </a:prstGeom>
          <a:noFill/>
        </p:spPr>
        <p:txBody>
          <a:bodyPr wrap="none" rtlCol="0" anchor="t">
            <a:spAutoFit/>
          </a:bodyPr>
          <a:lstStyle/>
          <a:p>
            <a:r>
              <a:rPr lang="en-ID" dirty="0" err="1">
                <a:sym typeface="+mn-ea"/>
              </a:rPr>
              <a:t>Kaleng</a:t>
            </a:r>
            <a:r>
              <a:rPr lang="en-ID" dirty="0">
                <a:sym typeface="+mn-ea"/>
              </a:rPr>
              <a:t> dari timah</a:t>
            </a:r>
            <a:endParaRPr lang="en-US"/>
          </a:p>
        </p:txBody>
      </p:sp>
      <p:sp>
        <p:nvSpPr>
          <p:cNvPr id="16" name="Right Arrow 15">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7" name="TextBox 16"/>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daftar isi</a:t>
            </a:r>
            <a:endParaRPr lang="en-US" altLang="id-ID" sz="1100" dirty="0">
              <a:solidFill>
                <a:schemeClr val="bg1"/>
              </a:solidFill>
            </a:endParaRPr>
          </a:p>
        </p:txBody>
      </p:sp>
      <p:sp>
        <p:nvSpPr>
          <p:cNvPr id="18" name="TextBox 17">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awal bab</a:t>
            </a:r>
            <a:endParaRPr lang="en-US" altLang="id-ID" sz="1100" dirty="0">
              <a:solidFill>
                <a:schemeClr val="bg1"/>
              </a:solidFill>
            </a:endParaRPr>
          </a:p>
        </p:txBody>
      </p:sp>
      <p:sp>
        <p:nvSpPr>
          <p:cNvPr id="19" name="Right Arrow 18">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cover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71600" y="692696"/>
            <a:ext cx="7684135" cy="2756535"/>
            <a:chOff x="2264" y="3517"/>
            <a:chExt cx="30083" cy="5083"/>
          </a:xfrm>
        </p:grpSpPr>
        <p:sp>
          <p:nvSpPr>
            <p:cNvPr id="5" name="Rectangle 4"/>
            <p:cNvSpPr/>
            <p:nvPr/>
          </p:nvSpPr>
          <p:spPr>
            <a:xfrm>
              <a:off x="2264" y="4148"/>
              <a:ext cx="30083" cy="4452"/>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charset="0"/>
                <a:buChar char="§"/>
              </a:pP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Nitrogen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dihasilkan</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dengan</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cara</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distilasi</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fraksinasi</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udara</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Amonia</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(NH</a:t>
              </a:r>
              <a:r>
                <a:rPr kumimoji="0" lang="en-US" altLang="zh-CN" sz="1800" b="0" u="none" strike="noStrike" cap="none" normalizeH="0" baseline="-25000" dirty="0">
                  <a:ln>
                    <a:noFill/>
                  </a:ln>
                  <a:solidFill>
                    <a:schemeClr val="tx1"/>
                  </a:solidFill>
                  <a:effectLst/>
                  <a:latin typeface="Arial" panose="020B0604020202020204" pitchFamily="34" charset="0"/>
                  <a:ea typeface="SimSun" panose="02010600030101010101" pitchFamily="2" charset="-122"/>
                </a:rPr>
                <a:t>3</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p>
            <a:p>
              <a:pPr marR="0" algn="l" defTabSz="914400" rtl="0" eaLnBrk="1" fontAlgn="base" latinLnBrk="0" hangingPunct="1">
                <a:lnSpc>
                  <a:spcPct val="100000"/>
                </a:lnSpc>
                <a:spcBef>
                  <a:spcPct val="0"/>
                </a:spcBef>
                <a:spcAft>
                  <a:spcPct val="0"/>
                </a:spcAft>
                <a:buClrTx/>
                <a:buSzTx/>
                <a:buFont typeface="Wingdings" panose="05000000000000000000" charset="0"/>
              </a:pP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dibuat</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menggunakan</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metode</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Haber-Bosch.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Fosfor</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diperoleh</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dengan</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cara</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pemanasan</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batuan</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fosfat</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silika</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(SiO</a:t>
              </a:r>
              <a:r>
                <a:rPr kumimoji="0" lang="en-US" altLang="zh-CN" sz="1800" b="0" u="none" strike="noStrike" cap="none" normalizeH="0" baseline="-25000" dirty="0">
                  <a:ln>
                    <a:noFill/>
                  </a:ln>
                  <a:solidFill>
                    <a:schemeClr val="tx1"/>
                  </a:solidFill>
                  <a:effectLst/>
                  <a:latin typeface="Arial" panose="020B0604020202020204" pitchFamily="34" charset="0"/>
                  <a:ea typeface="SimSun" panose="02010600030101010101" pitchFamily="2" charset="-122"/>
                </a:rPr>
                <a:t>2</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dan</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coke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batu</a:t>
              </a:r>
              <a:r>
                <a:rPr kumimoji="0" lang="id-ID"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bara</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di</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dalam</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pembakar</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listrik</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Arsen</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diperoleh</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dari</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pemanasan</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logam</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sulfida</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yang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mengandung</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arsenik</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atau</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dengan</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cara</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mereduksi</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arsenik</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(III)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oksida</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dengan</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gas CO.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Antimoni</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diperoleh</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dari</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stibnit</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(Sb</a:t>
              </a:r>
              <a:r>
                <a:rPr kumimoji="0" lang="en-US" altLang="zh-CN" sz="1800" b="0" u="none" strike="noStrike" cap="none" normalizeH="0" baseline="-25000" dirty="0">
                  <a:ln>
                    <a:noFill/>
                  </a:ln>
                  <a:solidFill>
                    <a:schemeClr val="tx1"/>
                  </a:solidFill>
                  <a:effectLst/>
                  <a:latin typeface="Arial" panose="020B0604020202020204" pitchFamily="34" charset="0"/>
                  <a:ea typeface="SimSun" panose="02010600030101010101" pitchFamily="2" charset="-122"/>
                </a:rPr>
                <a:t>2</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S</a:t>
              </a:r>
              <a:r>
                <a:rPr kumimoji="0" lang="en-US" altLang="zh-CN" sz="1800" b="0" u="none" strike="noStrike" cap="none" normalizeH="0" baseline="-25000" dirty="0">
                  <a:ln>
                    <a:noFill/>
                  </a:ln>
                  <a:solidFill>
                    <a:schemeClr val="tx1"/>
                  </a:solidFill>
                  <a:effectLst/>
                  <a:latin typeface="Arial" panose="020B0604020202020204" pitchFamily="34" charset="0"/>
                  <a:ea typeface="SimSun" panose="02010600030101010101" pitchFamily="2" charset="-122"/>
                </a:rPr>
                <a:t>3</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Bismut</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dihasilkan</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dari</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bijih</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bismutinit</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(Bi</a:t>
              </a:r>
              <a:r>
                <a:rPr kumimoji="0" lang="en-US" altLang="zh-CN" sz="1800" b="0" u="none" strike="noStrike" cap="none" normalizeH="0" baseline="-25000" dirty="0">
                  <a:ln>
                    <a:noFill/>
                  </a:ln>
                  <a:solidFill>
                    <a:schemeClr val="tx1"/>
                  </a:solidFill>
                  <a:effectLst/>
                  <a:latin typeface="Arial" panose="020B0604020202020204" pitchFamily="34" charset="0"/>
                  <a:ea typeface="SimSun" panose="02010600030101010101" pitchFamily="2" charset="-122"/>
                </a:rPr>
                <a:t>2</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S</a:t>
              </a:r>
              <a:r>
                <a:rPr kumimoji="0" lang="en-US" altLang="zh-CN" sz="1800" b="0" u="none" strike="noStrike" cap="none" normalizeH="0" baseline="-25000" dirty="0">
                  <a:ln>
                    <a:noFill/>
                  </a:ln>
                  <a:solidFill>
                    <a:schemeClr val="tx1"/>
                  </a:solidFill>
                  <a:effectLst/>
                  <a:latin typeface="Arial" panose="020B0604020202020204" pitchFamily="34" charset="0"/>
                  <a:ea typeface="SimSun" panose="02010600030101010101" pitchFamily="2" charset="-122"/>
                </a:rPr>
                <a:t>3</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dan</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zh-CN" sz="1800" b="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bismit</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 (Bi</a:t>
              </a:r>
              <a:r>
                <a:rPr kumimoji="0" lang="en-US" altLang="zh-CN" sz="1800" b="0" u="none" strike="noStrike" cap="none" normalizeH="0" baseline="-25000" dirty="0">
                  <a:ln>
                    <a:noFill/>
                  </a:ln>
                  <a:solidFill>
                    <a:schemeClr val="tx1"/>
                  </a:solidFill>
                  <a:effectLst/>
                  <a:latin typeface="Arial" panose="020B0604020202020204" pitchFamily="34" charset="0"/>
                  <a:ea typeface="SimSun" panose="02010600030101010101" pitchFamily="2" charset="-122"/>
                </a:rPr>
                <a:t>2</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O</a:t>
              </a:r>
              <a:r>
                <a:rPr kumimoji="0" lang="en-US" altLang="zh-CN" sz="1800" b="0" u="none" strike="noStrike" cap="none" normalizeH="0" baseline="-25000" dirty="0">
                  <a:ln>
                    <a:noFill/>
                  </a:ln>
                  <a:solidFill>
                    <a:schemeClr val="tx1"/>
                  </a:solidFill>
                  <a:effectLst/>
                  <a:latin typeface="Arial" panose="020B0604020202020204" pitchFamily="34" charset="0"/>
                  <a:ea typeface="SimSun" panose="02010600030101010101" pitchFamily="2" charset="-122"/>
                </a:rPr>
                <a:t>3</a:t>
              </a:r>
              <a:r>
                <a:rPr kumimoji="0" lang="en-US" altLang="zh-CN" sz="1800" b="0" u="none" strike="noStrike" cap="none" normalizeH="0" baseline="0" dirty="0">
                  <a:ln>
                    <a:noFill/>
                  </a:ln>
                  <a:solidFill>
                    <a:schemeClr val="tx1"/>
                  </a:solidFill>
                  <a:effectLst/>
                  <a:latin typeface="Arial" panose="020B0604020202020204" pitchFamily="34" charset="0"/>
                  <a:ea typeface="SimSun" panose="02010600030101010101" pitchFamily="2" charset="-122"/>
                </a:rPr>
                <a:t>).</a:t>
              </a:r>
            </a:p>
          </p:txBody>
        </p:sp>
        <p:sp>
          <p:nvSpPr>
            <p:cNvPr id="6" name="Rectangle 5"/>
            <p:cNvSpPr/>
            <p:nvPr/>
          </p:nvSpPr>
          <p:spPr>
            <a:xfrm>
              <a:off x="2264" y="3517"/>
              <a:ext cx="5988" cy="630"/>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dirty="0">
                  <a:ln>
                    <a:noFill/>
                  </a:ln>
                  <a:solidFill>
                    <a:schemeClr val="tx1"/>
                  </a:solidFill>
                  <a:effectLst/>
                  <a:latin typeface="Arial" panose="020B0604020202020204" pitchFamily="34" charset="0"/>
                  <a:ea typeface="SimSun" panose="02010600030101010101" pitchFamily="2" charset="-122"/>
                </a:rPr>
                <a:t>Golongan VA</a:t>
              </a:r>
            </a:p>
          </p:txBody>
        </p:sp>
      </p:grpSp>
      <p:grpSp>
        <p:nvGrpSpPr>
          <p:cNvPr id="7" name="Group 6"/>
          <p:cNvGrpSpPr/>
          <p:nvPr/>
        </p:nvGrpSpPr>
        <p:grpSpPr>
          <a:xfrm>
            <a:off x="941705" y="3809365"/>
            <a:ext cx="4491348" cy="1961516"/>
            <a:chOff x="2264" y="3517"/>
            <a:chExt cx="15296" cy="3617"/>
          </a:xfrm>
        </p:grpSpPr>
        <p:sp>
          <p:nvSpPr>
            <p:cNvPr id="8" name="Rectangle 7"/>
            <p:cNvSpPr/>
            <p:nvPr/>
          </p:nvSpPr>
          <p:spPr>
            <a:xfrm>
              <a:off x="2264" y="4148"/>
              <a:ext cx="15296" cy="2986"/>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charset="0"/>
                <a:buChar char="§"/>
              </a:pPr>
              <a:r>
                <a:rPr kumimoji="0" lang="en-US" altLang="zh-CN" sz="1800" b="0" u="none" strike="noStrike" cap="none" normalizeH="0">
                  <a:ln>
                    <a:noFill/>
                  </a:ln>
                  <a:solidFill>
                    <a:schemeClr val="tx1"/>
                  </a:solidFill>
                  <a:effectLst/>
                  <a:latin typeface="Arial" panose="020B0604020202020204" pitchFamily="34" charset="0"/>
                  <a:ea typeface="SimSun" panose="02010600030101010101" pitchFamily="2" charset="-122"/>
                </a:rPr>
                <a:t>Oksigen dibuat secara industri dengan</a:t>
              </a:r>
            </a:p>
            <a:p>
              <a:pPr marR="0" algn="l" defTabSz="914400" rtl="0" eaLnBrk="1" fontAlgn="base" latinLnBrk="0" hangingPunct="1">
                <a:lnSpc>
                  <a:spcPct val="100000"/>
                </a:lnSpc>
                <a:spcBef>
                  <a:spcPct val="0"/>
                </a:spcBef>
                <a:spcAft>
                  <a:spcPct val="0"/>
                </a:spcAft>
                <a:buClrTx/>
                <a:buSzTx/>
                <a:buFont typeface="Wingdings" panose="05000000000000000000" charset="0"/>
              </a:pPr>
              <a:r>
                <a:rPr kumimoji="0" lang="en-US" altLang="zh-CN" sz="1800" b="0" u="none" strike="noStrike" cap="none" normalizeH="0">
                  <a:ln>
                    <a:noFill/>
                  </a:ln>
                  <a:solidFill>
                    <a:schemeClr val="tx1"/>
                  </a:solidFill>
                  <a:effectLst/>
                  <a:latin typeface="Arial" panose="020B0604020202020204" pitchFamily="34" charset="0"/>
                  <a:ea typeface="SimSun" panose="02010600030101010101" pitchFamily="2" charset="-122"/>
                </a:rPr>
                <a:t>     cara penyulingan bertingkat udara cair </a:t>
              </a:r>
            </a:p>
            <a:p>
              <a:pPr marR="0" algn="l" defTabSz="914400" rtl="0" eaLnBrk="1" fontAlgn="base" latinLnBrk="0" hangingPunct="1">
                <a:lnSpc>
                  <a:spcPct val="100000"/>
                </a:lnSpc>
                <a:spcBef>
                  <a:spcPct val="0"/>
                </a:spcBef>
                <a:spcAft>
                  <a:spcPct val="0"/>
                </a:spcAft>
                <a:buClrTx/>
                <a:buSzTx/>
                <a:buFont typeface="Wingdings" panose="05000000000000000000" charset="0"/>
              </a:pPr>
              <a:r>
                <a:rPr kumimoji="0" lang="en-US" altLang="zh-CN" sz="1800" b="0" u="none" strike="noStrike" cap="none" normalizeH="0">
                  <a:ln>
                    <a:noFill/>
                  </a:ln>
                  <a:solidFill>
                    <a:schemeClr val="tx1"/>
                  </a:solidFill>
                  <a:effectLst/>
                  <a:latin typeface="Arial" panose="020B0604020202020204" pitchFamily="34" charset="0"/>
                  <a:ea typeface="SimSun" panose="02010600030101010101" pitchFamily="2" charset="-122"/>
                </a:rPr>
                <a:t>     dan elektrolisis air.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a:ln>
                    <a:noFill/>
                  </a:ln>
                  <a:solidFill>
                    <a:schemeClr val="tx1"/>
                  </a:solidFill>
                  <a:effectLst/>
                  <a:latin typeface="Arial" panose="020B0604020202020204" pitchFamily="34" charset="0"/>
                  <a:ea typeface="SimSun" panose="02010600030101010101" pitchFamily="2" charset="-122"/>
                </a:rPr>
                <a:t>Belerang dibuat dengan cara Sisilia dan </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a:ln>
                    <a:noFill/>
                  </a:ln>
                  <a:solidFill>
                    <a:schemeClr val="tx1"/>
                  </a:solidFill>
                  <a:effectLst/>
                  <a:latin typeface="Arial" panose="020B0604020202020204" pitchFamily="34" charset="0"/>
                  <a:ea typeface="SimSun" panose="02010600030101010101" pitchFamily="2" charset="-122"/>
                </a:rPr>
                <a:t>     Frasch</a:t>
              </a:r>
            </a:p>
          </p:txBody>
        </p:sp>
        <p:sp>
          <p:nvSpPr>
            <p:cNvPr id="9" name="Rectangle 8"/>
            <p:cNvSpPr/>
            <p:nvPr/>
          </p:nvSpPr>
          <p:spPr>
            <a:xfrm>
              <a:off x="2264" y="3517"/>
              <a:ext cx="5988" cy="630"/>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Golongan VIA</a:t>
              </a:r>
            </a:p>
          </p:txBody>
        </p:sp>
      </p:grpSp>
      <p:pic>
        <p:nvPicPr>
          <p:cNvPr id="10" name="Content Placeholder 9" descr="Screenshot (10)"/>
          <p:cNvPicPr>
            <a:picLocks noGrp="1" noChangeAspect="1"/>
          </p:cNvPicPr>
          <p:nvPr>
            <p:ph idx="4294967295"/>
          </p:nvPr>
        </p:nvPicPr>
        <p:blipFill>
          <a:blip r:embed="rId2" cstate="print"/>
          <a:srcRect l="13106" t="25789" r="68989" b="37919"/>
          <a:stretch>
            <a:fillRect/>
          </a:stretch>
        </p:blipFill>
        <p:spPr>
          <a:xfrm>
            <a:off x="6448425" y="3689350"/>
            <a:ext cx="1826260" cy="2081530"/>
          </a:xfrm>
          <a:prstGeom prst="rect">
            <a:avLst/>
          </a:prstGeom>
        </p:spPr>
      </p:pic>
      <p:sp>
        <p:nvSpPr>
          <p:cNvPr id="12" name="Text Box 11"/>
          <p:cNvSpPr txBox="1"/>
          <p:nvPr/>
        </p:nvSpPr>
        <p:spPr>
          <a:xfrm>
            <a:off x="6270625" y="5791835"/>
            <a:ext cx="2181860" cy="583565"/>
          </a:xfrm>
          <a:prstGeom prst="rect">
            <a:avLst/>
          </a:prstGeom>
          <a:noFill/>
        </p:spPr>
        <p:txBody>
          <a:bodyPr wrap="square" rtlCol="0" anchor="t">
            <a:spAutoFit/>
          </a:bodyPr>
          <a:lstStyle/>
          <a:p>
            <a:r>
              <a:rPr lang="en-US" sz="1600"/>
              <a:t>Pupuk ZA atau pupuk </a:t>
            </a:r>
          </a:p>
          <a:p>
            <a:r>
              <a:rPr lang="en-US" sz="1600"/>
              <a:t>amonium sulfat</a:t>
            </a:r>
          </a:p>
        </p:txBody>
      </p:sp>
      <p:sp>
        <p:nvSpPr>
          <p:cNvPr id="16" name="Right Arrow 15">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7" name="TextBox 16"/>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daftar isi</a:t>
            </a:r>
            <a:endParaRPr lang="en-US" altLang="id-ID" sz="1100" dirty="0">
              <a:solidFill>
                <a:schemeClr val="bg1"/>
              </a:solidFill>
            </a:endParaRPr>
          </a:p>
        </p:txBody>
      </p:sp>
      <p:sp>
        <p:nvSpPr>
          <p:cNvPr id="18" name="TextBox 17">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awal bab</a:t>
            </a:r>
            <a:endParaRPr lang="en-US" altLang="id-ID" sz="1100" dirty="0">
              <a:solidFill>
                <a:schemeClr val="bg1"/>
              </a:solidFill>
            </a:endParaRPr>
          </a:p>
        </p:txBody>
      </p:sp>
      <p:sp>
        <p:nvSpPr>
          <p:cNvPr id="19" name="Right Arrow 18">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pull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7544" y="936625"/>
            <a:ext cx="7684135" cy="1346543"/>
            <a:chOff x="2264" y="3517"/>
            <a:chExt cx="30083" cy="2483"/>
          </a:xfrm>
        </p:grpSpPr>
        <p:sp>
          <p:nvSpPr>
            <p:cNvPr id="5" name="Rectangle 4"/>
            <p:cNvSpPr/>
            <p:nvPr/>
          </p:nvSpPr>
          <p:spPr>
            <a:xfrm>
              <a:off x="2264" y="4148"/>
              <a:ext cx="30083" cy="1852"/>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charset="0"/>
                <a:buChar char="§"/>
              </a:pPr>
              <a:r>
                <a:rPr lang="en-US" altLang="zh-CN" sz="1800">
                  <a:ln>
                    <a:noFill/>
                  </a:ln>
                  <a:solidFill>
                    <a:schemeClr val="tx1"/>
                  </a:solidFill>
                  <a:effectLst/>
                  <a:latin typeface="Arial" panose="020B0604020202020204" pitchFamily="34" charset="0"/>
                  <a:ea typeface="SimSun" panose="02010600030101010101" pitchFamily="2" charset="-122"/>
                  <a:sym typeface="+mn-ea"/>
                </a:rPr>
                <a:t>Senyawa yang mengandung unsur golongan halogen umumnya </a:t>
              </a:r>
              <a:endPar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endParaRPr>
            </a:p>
            <a:p>
              <a:pPr marR="0" algn="l" defTabSz="914400" rtl="0" eaLnBrk="1" fontAlgn="base" latinLnBrk="0" hangingPunct="1">
                <a:lnSpc>
                  <a:spcPct val="100000"/>
                </a:lnSpc>
                <a:spcBef>
                  <a:spcPct val="0"/>
                </a:spcBef>
                <a:spcAft>
                  <a:spcPct val="0"/>
                </a:spcAft>
                <a:buClrTx/>
                <a:buSzTx/>
                <a:buFont typeface="Wingdings" panose="05000000000000000000" charset="0"/>
              </a:pPr>
              <a:r>
                <a:rPr lang="en-US" altLang="zh-CN" sz="1800">
                  <a:ln>
                    <a:noFill/>
                  </a:ln>
                  <a:solidFill>
                    <a:schemeClr val="tx1"/>
                  </a:solidFill>
                  <a:effectLst/>
                  <a:latin typeface="Arial" panose="020B0604020202020204" pitchFamily="34" charset="0"/>
                  <a:ea typeface="SimSun" panose="02010600030101010101" pitchFamily="2" charset="-122"/>
                  <a:sym typeface="+mn-ea"/>
                </a:rPr>
                <a:t>     menimbulkan dampak negatif. Senyawa CFC dapat mengakibatkan </a:t>
              </a:r>
            </a:p>
            <a:p>
              <a:pPr marR="0" algn="l" defTabSz="914400" rtl="0" eaLnBrk="1" fontAlgn="base" latinLnBrk="0" hangingPunct="1">
                <a:lnSpc>
                  <a:spcPct val="100000"/>
                </a:lnSpc>
                <a:spcBef>
                  <a:spcPct val="0"/>
                </a:spcBef>
                <a:spcAft>
                  <a:spcPct val="0"/>
                </a:spcAft>
                <a:buClrTx/>
                <a:buSzTx/>
                <a:buFont typeface="Wingdings" panose="05000000000000000000" charset="0"/>
              </a:pPr>
              <a:r>
                <a:rPr lang="en-US" altLang="zh-CN" sz="1800">
                  <a:ln>
                    <a:noFill/>
                  </a:ln>
                  <a:solidFill>
                    <a:schemeClr val="tx1"/>
                  </a:solidFill>
                  <a:effectLst/>
                  <a:latin typeface="Arial" panose="020B0604020202020204" pitchFamily="34" charset="0"/>
                  <a:ea typeface="SimSun" panose="02010600030101010101" pitchFamily="2" charset="-122"/>
                  <a:sym typeface="+mn-ea"/>
                </a:rPr>
                <a:t>     rusaknya lapisan ozon (O</a:t>
              </a:r>
              <a:r>
                <a:rPr lang="en-US" altLang="zh-CN" sz="1800" baseline="-25000">
                  <a:ln>
                    <a:noFill/>
                  </a:ln>
                  <a:solidFill>
                    <a:schemeClr val="tx1"/>
                  </a:solidFill>
                  <a:effectLst/>
                  <a:latin typeface="Arial" panose="020B0604020202020204" pitchFamily="34" charset="0"/>
                  <a:ea typeface="SimSun" panose="02010600030101010101" pitchFamily="2" charset="-122"/>
                  <a:sym typeface="+mn-ea"/>
                </a:rPr>
                <a:t>3</a:t>
              </a:r>
              <a:r>
                <a:rPr lang="en-US" altLang="zh-CN" sz="1800">
                  <a:ln>
                    <a:noFill/>
                  </a:ln>
                  <a:solidFill>
                    <a:schemeClr val="tx1"/>
                  </a:solidFill>
                  <a:effectLst/>
                  <a:latin typeface="Arial" panose="020B0604020202020204" pitchFamily="34" charset="0"/>
                  <a:ea typeface="SimSun" panose="02010600030101010101" pitchFamily="2" charset="-122"/>
                  <a:sym typeface="+mn-ea"/>
                </a:rPr>
                <a:t>).</a:t>
              </a:r>
              <a:endPar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6" name="Rectangle 5"/>
            <p:cNvSpPr/>
            <p:nvPr/>
          </p:nvSpPr>
          <p:spPr>
            <a:xfrm>
              <a:off x="2264" y="3517"/>
              <a:ext cx="5988" cy="630"/>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dirty="0">
                  <a:ln>
                    <a:noFill/>
                  </a:ln>
                  <a:solidFill>
                    <a:schemeClr val="tx1"/>
                  </a:solidFill>
                  <a:effectLst/>
                  <a:latin typeface="Arial" panose="020B0604020202020204" pitchFamily="34" charset="0"/>
                  <a:ea typeface="SimSun" panose="02010600030101010101" pitchFamily="2" charset="-122"/>
                </a:rPr>
                <a:t>Golongan VIIA</a:t>
              </a:r>
            </a:p>
          </p:txBody>
        </p:sp>
      </p:grpSp>
      <p:pic>
        <p:nvPicPr>
          <p:cNvPr id="26" name="Content Placeholder 25"/>
          <p:cNvPicPr>
            <a:picLocks noGrp="1" noChangeAspect="1"/>
          </p:cNvPicPr>
          <p:nvPr>
            <p:ph idx="4294967295"/>
          </p:nvPr>
        </p:nvPicPr>
        <p:blipFill>
          <a:blip r:embed="rId2" cstate="print"/>
          <a:srcRect l="14544" r="12073"/>
          <a:stretch>
            <a:fillRect/>
          </a:stretch>
        </p:blipFill>
        <p:spPr>
          <a:xfrm>
            <a:off x="5868144" y="2420938"/>
            <a:ext cx="1830387" cy="2492375"/>
          </a:xfrm>
          <a:prstGeom prst="rect">
            <a:avLst/>
          </a:prstGeom>
          <a:noFill/>
          <a:ln w="9525">
            <a:noFill/>
          </a:ln>
        </p:spPr>
      </p:pic>
      <p:sp>
        <p:nvSpPr>
          <p:cNvPr id="9" name="Text Box 8"/>
          <p:cNvSpPr txBox="1"/>
          <p:nvPr/>
        </p:nvSpPr>
        <p:spPr>
          <a:xfrm>
            <a:off x="5456555" y="4879975"/>
            <a:ext cx="3328670" cy="645160"/>
          </a:xfrm>
          <a:prstGeom prst="rect">
            <a:avLst/>
          </a:prstGeom>
          <a:noFill/>
        </p:spPr>
        <p:txBody>
          <a:bodyPr wrap="square" rtlCol="0" anchor="t">
            <a:spAutoFit/>
          </a:bodyPr>
          <a:lstStyle/>
          <a:p>
            <a:r>
              <a:rPr lang="en-ID" dirty="0">
                <a:sym typeface="+mn-ea"/>
              </a:rPr>
              <a:t>Obat luka mengandung iodine sebagai antiseptik</a:t>
            </a:r>
            <a:endParaRPr lang="en-US"/>
          </a:p>
        </p:txBody>
      </p:sp>
      <p:grpSp>
        <p:nvGrpSpPr>
          <p:cNvPr id="11" name="Group 10"/>
          <p:cNvGrpSpPr/>
          <p:nvPr/>
        </p:nvGrpSpPr>
        <p:grpSpPr>
          <a:xfrm>
            <a:off x="473075" y="2812415"/>
            <a:ext cx="4671605" cy="2569546"/>
            <a:chOff x="2264" y="3630"/>
            <a:chExt cx="17210" cy="7624"/>
          </a:xfrm>
        </p:grpSpPr>
        <p:sp>
          <p:nvSpPr>
            <p:cNvPr id="12" name="Rectangle 11"/>
            <p:cNvSpPr/>
            <p:nvPr/>
          </p:nvSpPr>
          <p:spPr>
            <a:xfrm>
              <a:off x="2264" y="4679"/>
              <a:ext cx="17210" cy="6575"/>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charset="0"/>
                <a:buChar char="§"/>
              </a:pPr>
              <a:r>
                <a:rPr lang="en-US" altLang="zh-CN" sz="1800">
                  <a:ln>
                    <a:noFill/>
                  </a:ln>
                  <a:solidFill>
                    <a:schemeClr val="tx1"/>
                  </a:solidFill>
                  <a:effectLst/>
                  <a:latin typeface="Arial" panose="020B0604020202020204" pitchFamily="34" charset="0"/>
                  <a:ea typeface="SimSun" panose="02010600030101010101" pitchFamily="2" charset="-122"/>
                  <a:sym typeface="+mn-ea"/>
                </a:rPr>
                <a:t>Unsur-unsur gas mulia diperoleh dengan </a:t>
              </a:r>
            </a:p>
            <a:p>
              <a:pPr marR="0" algn="l" defTabSz="914400" rtl="0" eaLnBrk="1" fontAlgn="base" latinLnBrk="0" hangingPunct="1">
                <a:lnSpc>
                  <a:spcPct val="100000"/>
                </a:lnSpc>
                <a:spcBef>
                  <a:spcPct val="0"/>
                </a:spcBef>
                <a:spcAft>
                  <a:spcPct val="0"/>
                </a:spcAft>
                <a:buClrTx/>
                <a:buSzTx/>
                <a:buFont typeface="Wingdings" panose="05000000000000000000" charset="0"/>
              </a:pPr>
              <a:r>
                <a:rPr lang="en-US" altLang="zh-CN" sz="1800">
                  <a:ln>
                    <a:noFill/>
                  </a:ln>
                  <a:solidFill>
                    <a:schemeClr val="tx1"/>
                  </a:solidFill>
                  <a:effectLst/>
                  <a:latin typeface="Arial" panose="020B0604020202020204" pitchFamily="34" charset="0"/>
                  <a:ea typeface="SimSun" panose="02010600030101010101" pitchFamily="2" charset="-122"/>
                  <a:sym typeface="+mn-ea"/>
                </a:rPr>
                <a:t>     cara penyulingan bertingkat udara cair, </a:t>
              </a:r>
            </a:p>
            <a:p>
              <a:pPr marR="0" algn="l" defTabSz="914400" rtl="0" eaLnBrk="1" fontAlgn="base" latinLnBrk="0" hangingPunct="1">
                <a:lnSpc>
                  <a:spcPct val="100000"/>
                </a:lnSpc>
                <a:spcBef>
                  <a:spcPct val="0"/>
                </a:spcBef>
                <a:spcAft>
                  <a:spcPct val="0"/>
                </a:spcAft>
                <a:buClrTx/>
                <a:buSzTx/>
                <a:buFont typeface="Wingdings" panose="05000000000000000000" charset="0"/>
              </a:pPr>
              <a:r>
                <a:rPr lang="en-US" altLang="zh-CN" sz="1800">
                  <a:ln>
                    <a:noFill/>
                  </a:ln>
                  <a:solidFill>
                    <a:schemeClr val="tx1"/>
                  </a:solidFill>
                  <a:effectLst/>
                  <a:latin typeface="Arial" panose="020B0604020202020204" pitchFamily="34" charset="0"/>
                  <a:ea typeface="SimSun" panose="02010600030101010101" pitchFamily="2" charset="-122"/>
                  <a:sym typeface="+mn-ea"/>
                </a:rPr>
                <a:t>     kecuali radon. </a:t>
              </a:r>
            </a:p>
            <a:p>
              <a:pPr marL="285750" marR="0" indent="-285750" algn="l" defTabSz="914400" rtl="0" eaLnBrk="1" fontAlgn="base" latinLnBrk="0" hangingPunct="1">
                <a:lnSpc>
                  <a:spcPct val="100000"/>
                </a:lnSpc>
                <a:spcBef>
                  <a:spcPct val="0"/>
                </a:spcBef>
                <a:spcAft>
                  <a:spcPct val="0"/>
                </a:spcAft>
                <a:buClrTx/>
                <a:buSzTx/>
                <a:buFont typeface="Wingdings" panose="05000000000000000000" charset="0"/>
                <a:buChar char="§"/>
              </a:pPr>
              <a:r>
                <a:rPr lang="en-US" altLang="zh-CN" sz="1800">
                  <a:ln>
                    <a:noFill/>
                  </a:ln>
                  <a:solidFill>
                    <a:schemeClr val="tx1"/>
                  </a:solidFill>
                  <a:effectLst/>
                  <a:latin typeface="Arial" panose="020B0604020202020204" pitchFamily="34" charset="0"/>
                  <a:ea typeface="SimSun" panose="02010600030101010101" pitchFamily="2" charset="-122"/>
                  <a:sym typeface="+mn-ea"/>
                </a:rPr>
                <a:t>Radon diperoleh dari peluruhan radioaktif </a:t>
              </a:r>
            </a:p>
            <a:p>
              <a:pPr marR="0" algn="l" defTabSz="914400" rtl="0" eaLnBrk="1" fontAlgn="base" latinLnBrk="0" hangingPunct="1">
                <a:lnSpc>
                  <a:spcPct val="100000"/>
                </a:lnSpc>
                <a:spcBef>
                  <a:spcPct val="0"/>
                </a:spcBef>
                <a:spcAft>
                  <a:spcPct val="0"/>
                </a:spcAft>
                <a:buClrTx/>
                <a:buSzTx/>
                <a:buFont typeface="Wingdings" panose="05000000000000000000" charset="0"/>
              </a:pPr>
              <a:r>
                <a:rPr lang="en-US" altLang="zh-CN" sz="1800">
                  <a:ln>
                    <a:noFill/>
                  </a:ln>
                  <a:solidFill>
                    <a:schemeClr val="tx1"/>
                  </a:solidFill>
                  <a:effectLst/>
                  <a:latin typeface="Arial" panose="020B0604020202020204" pitchFamily="34" charset="0"/>
                  <a:ea typeface="SimSun" panose="02010600030101010101" pitchFamily="2" charset="-122"/>
                  <a:sym typeface="+mn-ea"/>
                </a:rPr>
                <a:t>     isotop radium-226. </a:t>
              </a:r>
            </a:p>
            <a:p>
              <a:pPr marL="285750" marR="0" indent="-285750" algn="l" defTabSz="914400" rtl="0" eaLnBrk="1" fontAlgn="base" latinLnBrk="0" hangingPunct="1">
                <a:lnSpc>
                  <a:spcPct val="100000"/>
                </a:lnSpc>
                <a:spcBef>
                  <a:spcPct val="0"/>
                </a:spcBef>
                <a:spcAft>
                  <a:spcPct val="0"/>
                </a:spcAft>
                <a:buClrTx/>
                <a:buSzTx/>
                <a:buFont typeface="Wingdings" panose="05000000000000000000" charset="0"/>
                <a:buChar char="§"/>
              </a:pPr>
              <a:r>
                <a:rPr lang="en-US" altLang="zh-CN" sz="1800">
                  <a:ln>
                    <a:noFill/>
                  </a:ln>
                  <a:solidFill>
                    <a:schemeClr val="tx1"/>
                  </a:solidFill>
                  <a:effectLst/>
                  <a:latin typeface="Arial" panose="020B0604020202020204" pitchFamily="34" charset="0"/>
                  <a:ea typeface="SimSun" panose="02010600030101010101" pitchFamily="2" charset="-122"/>
                  <a:sym typeface="+mn-ea"/>
                </a:rPr>
                <a:t>Gas argon juga dapat diperoleh dengan </a:t>
              </a:r>
            </a:p>
            <a:p>
              <a:pPr marR="0" algn="l" defTabSz="914400" rtl="0" eaLnBrk="1" fontAlgn="base" latinLnBrk="0" hangingPunct="1">
                <a:lnSpc>
                  <a:spcPct val="100000"/>
                </a:lnSpc>
                <a:spcBef>
                  <a:spcPct val="0"/>
                </a:spcBef>
                <a:spcAft>
                  <a:spcPct val="0"/>
                </a:spcAft>
                <a:buClrTx/>
                <a:buSzTx/>
                <a:buFont typeface="Wingdings" panose="05000000000000000000" charset="0"/>
              </a:pPr>
              <a:r>
                <a:rPr lang="en-US" altLang="zh-CN" sz="1800">
                  <a:ln>
                    <a:noFill/>
                  </a:ln>
                  <a:solidFill>
                    <a:schemeClr val="tx1"/>
                  </a:solidFill>
                  <a:effectLst/>
                  <a:latin typeface="Arial" panose="020B0604020202020204" pitchFamily="34" charset="0"/>
                  <a:ea typeface="SimSun" panose="02010600030101010101" pitchFamily="2" charset="-122"/>
                  <a:sym typeface="+mn-ea"/>
                </a:rPr>
                <a:t>     pemanasan campuran udara dengan </a:t>
              </a:r>
            </a:p>
            <a:p>
              <a:pPr marR="0" algn="l" defTabSz="914400" rtl="0" eaLnBrk="1" fontAlgn="base" latinLnBrk="0" hangingPunct="1">
                <a:lnSpc>
                  <a:spcPct val="100000"/>
                </a:lnSpc>
                <a:spcBef>
                  <a:spcPct val="0"/>
                </a:spcBef>
                <a:spcAft>
                  <a:spcPct val="0"/>
                </a:spcAft>
                <a:buClrTx/>
                <a:buSzTx/>
                <a:buFont typeface="Wingdings" panose="05000000000000000000" charset="0"/>
              </a:pPr>
              <a:r>
                <a:rPr lang="en-US" altLang="zh-CN" sz="1800">
                  <a:ln>
                    <a:noFill/>
                  </a:ln>
                  <a:solidFill>
                    <a:schemeClr val="tx1"/>
                  </a:solidFill>
                  <a:effectLst/>
                  <a:latin typeface="Arial" panose="020B0604020202020204" pitchFamily="34" charset="0"/>
                  <a:ea typeface="SimSun" panose="02010600030101010101" pitchFamily="2" charset="-122"/>
                  <a:sym typeface="+mn-ea"/>
                </a:rPr>
                <a:t>     kalsium karbida.</a:t>
              </a:r>
              <a:endPar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3" name="Rectangle 12"/>
            <p:cNvSpPr/>
            <p:nvPr/>
          </p:nvSpPr>
          <p:spPr>
            <a:xfrm>
              <a:off x="2264" y="3630"/>
              <a:ext cx="7891" cy="1050"/>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Golongan VIIIA</a:t>
              </a:r>
            </a:p>
          </p:txBody>
        </p:sp>
      </p:grpSp>
      <p:sp>
        <p:nvSpPr>
          <p:cNvPr id="16" name="Right Arrow 15">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7" name="TextBox 16"/>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daftar isi</a:t>
            </a:r>
            <a:endParaRPr lang="en-US" altLang="id-ID" sz="1100" dirty="0">
              <a:solidFill>
                <a:schemeClr val="bg1"/>
              </a:solidFill>
            </a:endParaRPr>
          </a:p>
        </p:txBody>
      </p:sp>
      <p:sp>
        <p:nvSpPr>
          <p:cNvPr id="18" name="TextBox 17">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awal bab</a:t>
            </a:r>
            <a:endParaRPr lang="en-US" altLang="id-ID" sz="1100" dirty="0">
              <a:solidFill>
                <a:schemeClr val="bg1"/>
              </a:solidFill>
            </a:endParaRPr>
          </a:p>
        </p:txBody>
      </p:sp>
    </p:spTree>
  </p:cSld>
  <p:clrMapOvr>
    <a:masterClrMapping/>
  </p:clrMapOvr>
  <p:transition>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56640" y="1730375"/>
            <a:ext cx="7417435" cy="2798445"/>
            <a:chOff x="1643" y="4022"/>
            <a:chExt cx="11681" cy="4407"/>
          </a:xfrm>
        </p:grpSpPr>
        <p:grpSp>
          <p:nvGrpSpPr>
            <p:cNvPr id="15" name="Group 14"/>
            <p:cNvGrpSpPr/>
            <p:nvPr/>
          </p:nvGrpSpPr>
          <p:grpSpPr>
            <a:xfrm>
              <a:off x="1644" y="4022"/>
              <a:ext cx="11680" cy="1218"/>
              <a:chOff x="1644" y="4181"/>
              <a:chExt cx="11680" cy="1218"/>
            </a:xfrm>
          </p:grpSpPr>
          <p:sp>
            <p:nvSpPr>
              <p:cNvPr id="7" name="Rounded Rectangle 6"/>
              <p:cNvSpPr/>
              <p:nvPr/>
            </p:nvSpPr>
            <p:spPr>
              <a:xfrm>
                <a:off x="2211" y="4181"/>
                <a:ext cx="8343" cy="826"/>
              </a:xfrm>
              <a:prstGeom prst="roundRect">
                <a:avLst/>
              </a:prstGeom>
              <a:solidFill>
                <a:srgbClr val="00B050"/>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en-US" sz="1600" b="1">
                    <a:sym typeface="+mn-ea"/>
                  </a:rPr>
                  <a:t>Kelimpahan Unsur-Unsur Periode Ketiga di Alam</a:t>
                </a:r>
                <a:endParaRPr lang="en-US" sz="1600" b="1"/>
              </a:p>
            </p:txBody>
          </p:sp>
          <p:cxnSp>
            <p:nvCxnSpPr>
              <p:cNvPr id="8" name="Straight Connector 7"/>
              <p:cNvCxnSpPr/>
              <p:nvPr/>
            </p:nvCxnSpPr>
            <p:spPr>
              <a:xfrm flipH="1">
                <a:off x="1644" y="4606"/>
                <a:ext cx="566"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H="1">
                <a:off x="10554" y="4606"/>
                <a:ext cx="2770" cy="6"/>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flipV="1">
                <a:off x="1645" y="5395"/>
                <a:ext cx="11679" cy="5"/>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1644" y="4613"/>
                <a:ext cx="0" cy="787"/>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13324" y="4588"/>
                <a:ext cx="0" cy="787"/>
              </a:xfrm>
              <a:prstGeom prst="line">
                <a:avLst/>
              </a:prstGeom>
            </p:spPr>
            <p:style>
              <a:lnRef idx="2">
                <a:schemeClr val="dk1"/>
              </a:lnRef>
              <a:fillRef idx="0">
                <a:schemeClr val="dk1"/>
              </a:fillRef>
              <a:effectRef idx="1">
                <a:schemeClr val="dk1"/>
              </a:effectRef>
              <a:fontRef idx="minor">
                <a:schemeClr val="tx1"/>
              </a:fontRef>
            </p:style>
          </p:cxnSp>
        </p:grpSp>
        <p:grpSp>
          <p:nvGrpSpPr>
            <p:cNvPr id="16" name="Group 15"/>
            <p:cNvGrpSpPr/>
            <p:nvPr/>
          </p:nvGrpSpPr>
          <p:grpSpPr>
            <a:xfrm>
              <a:off x="1643" y="5416"/>
              <a:ext cx="11680" cy="1435"/>
              <a:chOff x="1644" y="3965"/>
              <a:chExt cx="11680" cy="1435"/>
            </a:xfrm>
          </p:grpSpPr>
          <p:sp>
            <p:nvSpPr>
              <p:cNvPr id="17" name="Rounded Rectangle 16"/>
              <p:cNvSpPr/>
              <p:nvPr/>
            </p:nvSpPr>
            <p:spPr>
              <a:xfrm>
                <a:off x="2211" y="3965"/>
                <a:ext cx="8343" cy="826"/>
              </a:xfrm>
              <a:prstGeom prst="roundRect">
                <a:avLst/>
              </a:prstGeom>
              <a:solidFill>
                <a:srgbClr val="00B050"/>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en-US" sz="1600" b="1">
                    <a:sym typeface="+mn-ea"/>
                  </a:rPr>
                  <a:t>Sifat-Sifat Unsur Periode Ketiga</a:t>
                </a:r>
                <a:endParaRPr lang="en-US" sz="1600" b="1"/>
              </a:p>
            </p:txBody>
          </p:sp>
          <p:cxnSp>
            <p:nvCxnSpPr>
              <p:cNvPr id="18" name="Straight Connector 17"/>
              <p:cNvCxnSpPr/>
              <p:nvPr/>
            </p:nvCxnSpPr>
            <p:spPr>
              <a:xfrm flipH="1">
                <a:off x="1644" y="4606"/>
                <a:ext cx="566" cy="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H="1">
                <a:off x="10554" y="4606"/>
                <a:ext cx="2770" cy="6"/>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H="1" flipV="1">
                <a:off x="1645" y="5395"/>
                <a:ext cx="11679" cy="5"/>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1644" y="4613"/>
                <a:ext cx="0" cy="787"/>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13324" y="4588"/>
                <a:ext cx="0" cy="787"/>
              </a:xfrm>
              <a:prstGeom prst="line">
                <a:avLst/>
              </a:prstGeom>
            </p:spPr>
            <p:style>
              <a:lnRef idx="2">
                <a:schemeClr val="dk1"/>
              </a:lnRef>
              <a:fillRef idx="0">
                <a:schemeClr val="dk1"/>
              </a:fillRef>
              <a:effectRef idx="1">
                <a:schemeClr val="dk1"/>
              </a:effectRef>
              <a:fontRef idx="minor">
                <a:schemeClr val="tx1"/>
              </a:fontRef>
            </p:style>
          </p:cxnSp>
        </p:grpSp>
        <p:grpSp>
          <p:nvGrpSpPr>
            <p:cNvPr id="24" name="Group 23"/>
            <p:cNvGrpSpPr/>
            <p:nvPr/>
          </p:nvGrpSpPr>
          <p:grpSpPr>
            <a:xfrm>
              <a:off x="1644" y="7211"/>
              <a:ext cx="11680" cy="1218"/>
              <a:chOff x="1644" y="4181"/>
              <a:chExt cx="11680" cy="1218"/>
            </a:xfrm>
          </p:grpSpPr>
          <p:sp>
            <p:nvSpPr>
              <p:cNvPr id="25" name="Rounded Rectangle 24"/>
              <p:cNvSpPr/>
              <p:nvPr/>
            </p:nvSpPr>
            <p:spPr>
              <a:xfrm>
                <a:off x="2211" y="4181"/>
                <a:ext cx="8343" cy="826"/>
              </a:xfrm>
              <a:prstGeom prst="roundRect">
                <a:avLst/>
              </a:prstGeom>
              <a:solidFill>
                <a:srgbClr val="00B050"/>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en-US" sz="1600" b="1"/>
                  <a:t>Pembuatan, Kegunaan, dan Dampak Penggunaan Unsur-Unsur  </a:t>
                </a:r>
                <a:r>
                  <a:rPr lang="en-US" sz="1600" b="1">
                    <a:sym typeface="+mn-ea"/>
                  </a:rPr>
                  <a:t>Periode Ketiga</a:t>
                </a:r>
                <a:endParaRPr lang="en-US" sz="1600" b="1"/>
              </a:p>
            </p:txBody>
          </p:sp>
          <p:cxnSp>
            <p:nvCxnSpPr>
              <p:cNvPr id="26" name="Straight Connector 25"/>
              <p:cNvCxnSpPr/>
              <p:nvPr/>
            </p:nvCxnSpPr>
            <p:spPr>
              <a:xfrm flipH="1">
                <a:off x="1644" y="4606"/>
                <a:ext cx="566" cy="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flipH="1">
                <a:off x="10554" y="4606"/>
                <a:ext cx="2770" cy="6"/>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flipH="1" flipV="1">
                <a:off x="1645" y="5395"/>
                <a:ext cx="11679" cy="5"/>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1644" y="4613"/>
                <a:ext cx="0" cy="787"/>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13324" y="4588"/>
                <a:ext cx="0" cy="787"/>
              </a:xfrm>
              <a:prstGeom prst="line">
                <a:avLst/>
              </a:prstGeom>
            </p:spPr>
            <p:style>
              <a:lnRef idx="2">
                <a:schemeClr val="dk1"/>
              </a:lnRef>
              <a:fillRef idx="0">
                <a:schemeClr val="dk1"/>
              </a:fillRef>
              <a:effectRef idx="1">
                <a:schemeClr val="dk1"/>
              </a:effectRef>
              <a:fontRef idx="minor">
                <a:schemeClr val="tx1"/>
              </a:fontRef>
            </p:style>
          </p:cxnSp>
        </p:grpSp>
      </p:grpSp>
      <p:sp>
        <p:nvSpPr>
          <p:cNvPr id="57" name="Text Box 56"/>
          <p:cNvSpPr txBox="1"/>
          <p:nvPr/>
        </p:nvSpPr>
        <p:spPr>
          <a:xfrm>
            <a:off x="2442211" y="880110"/>
            <a:ext cx="4169410" cy="460375"/>
          </a:xfrm>
          <a:prstGeom prst="rect">
            <a:avLst/>
          </a:prstGeom>
          <a:noFill/>
        </p:spPr>
        <p:txBody>
          <a:bodyPr wrap="none" rtlCol="0" anchor="t">
            <a:spAutoFit/>
          </a:bodyPr>
          <a:lstStyle/>
          <a:p>
            <a:pPr algn="ctr"/>
            <a:r>
              <a:rPr lang="en-US" sz="2400" b="1">
                <a:solidFill>
                  <a:srgbClr val="22C50C"/>
                </a:solidFill>
                <a:latin typeface="Segoe UI" panose="020B0502040204020203" charset="0"/>
                <a:cs typeface="Segoe UI" panose="020B0502040204020203" charset="0"/>
                <a:sym typeface="+mn-ea"/>
              </a:rPr>
              <a:t>Unsur-Unsur Periode Ketiga</a:t>
            </a:r>
          </a:p>
        </p:txBody>
      </p:sp>
      <p:sp>
        <p:nvSpPr>
          <p:cNvPr id="32" name="TextBox 31"/>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2" action="ppaction://hlinksldjump"/>
              </a:rPr>
              <a:t>Kembali ke daftar isi</a:t>
            </a:r>
            <a:endParaRPr lang="en-US" altLang="id-ID" sz="1100" dirty="0">
              <a:solidFill>
                <a:schemeClr val="bg1"/>
              </a:solidFill>
            </a:endParaRPr>
          </a:p>
        </p:txBody>
      </p:sp>
      <p:sp>
        <p:nvSpPr>
          <p:cNvPr id="33" name="TextBox 32">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awal bab</a:t>
            </a:r>
            <a:endParaRPr lang="en-US" altLang="id-ID" sz="1100" dirty="0">
              <a:solidFill>
                <a:schemeClr val="bg1"/>
              </a:solidFill>
            </a:endParaRPr>
          </a:p>
        </p:txBody>
      </p:sp>
      <p:sp>
        <p:nvSpPr>
          <p:cNvPr id="34" name="Right Arrow 33">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strips dir="l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827584" y="836712"/>
            <a:ext cx="7253287" cy="838200"/>
          </a:xfrm>
          <a:prstGeom prst="rect">
            <a:avLst/>
          </a:prstGeom>
          <a:solidFill>
            <a:schemeClr val="bg1"/>
          </a:solidFill>
          <a:ln>
            <a:solidFill>
              <a:schemeClr val="bg1"/>
            </a:solidFill>
          </a:ln>
        </p:spPr>
        <p:txBody>
          <a:bodyPr/>
          <a:lstStyle/>
          <a:p>
            <a:pPr algn="l"/>
            <a:r>
              <a:rPr lang="en-US" sz="2400" b="1" dirty="0">
                <a:solidFill>
                  <a:srgbClr val="9DD16F"/>
                </a:solidFill>
                <a:latin typeface="Segoe UI" panose="020B0502040204020203" charset="0"/>
                <a:cs typeface="Segoe UI" panose="020B0502040204020203" charset="0"/>
                <a:sym typeface="+mn-ea"/>
              </a:rPr>
              <a:t>Kelimpahan Unsur-Unsur Periode Ketiga di Alam</a:t>
            </a:r>
          </a:p>
        </p:txBody>
      </p:sp>
      <p:pic>
        <p:nvPicPr>
          <p:cNvPr id="2" name="Content Placeholder 1" descr="Screenshot (22)"/>
          <p:cNvPicPr>
            <a:picLocks noGrp="1" noChangeAspect="1"/>
          </p:cNvPicPr>
          <p:nvPr>
            <p:ph idx="4294967295"/>
          </p:nvPr>
        </p:nvPicPr>
        <p:blipFill>
          <a:blip r:embed="rId2" cstate="print"/>
          <a:srcRect l="15138" t="20034" r="28532" b="50589"/>
          <a:stretch>
            <a:fillRect/>
          </a:stretch>
        </p:blipFill>
        <p:spPr>
          <a:xfrm>
            <a:off x="539552" y="2060848"/>
            <a:ext cx="7934325" cy="2327275"/>
          </a:xfrm>
          <a:prstGeom prst="rect">
            <a:avLst/>
          </a:prstGeom>
        </p:spPr>
      </p:pic>
      <p:sp>
        <p:nvSpPr>
          <p:cNvPr id="13" name="Right Arrow 12">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4" name="TextBox 13"/>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daftar isi</a:t>
            </a:r>
            <a:endParaRPr lang="en-US" altLang="id-ID" sz="1100" dirty="0">
              <a:solidFill>
                <a:schemeClr val="bg1"/>
              </a:solidFill>
            </a:endParaRPr>
          </a:p>
        </p:txBody>
      </p:sp>
      <p:sp>
        <p:nvSpPr>
          <p:cNvPr id="15" name="TextBox 14">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awal bab</a:t>
            </a:r>
            <a:endParaRPr lang="en-US" altLang="id-ID" sz="1100" dirty="0">
              <a:solidFill>
                <a:schemeClr val="bg1"/>
              </a:solidFill>
            </a:endParaRPr>
          </a:p>
        </p:txBody>
      </p:sp>
      <p:sp>
        <p:nvSpPr>
          <p:cNvPr id="16" name="Right Arrow 15">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316990" y="3521075"/>
            <a:ext cx="5436870" cy="490220"/>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2. Sifat Kepriodikan Unsur-Unsur Periode Ketiga</a:t>
            </a:r>
          </a:p>
        </p:txBody>
      </p:sp>
      <p:pic>
        <p:nvPicPr>
          <p:cNvPr id="29" name="Content Placeholder 28" descr="Screenshot (12)"/>
          <p:cNvPicPr>
            <a:picLocks noGrp="1" noChangeAspect="1"/>
          </p:cNvPicPr>
          <p:nvPr>
            <p:ph idx="4294967295"/>
          </p:nvPr>
        </p:nvPicPr>
        <p:blipFill>
          <a:blip r:embed="rId2" cstate="print"/>
          <a:srcRect l="929" t="65251" r="41006" b="12902"/>
          <a:stretch>
            <a:fillRect/>
          </a:stretch>
        </p:blipFill>
        <p:spPr>
          <a:xfrm>
            <a:off x="718185" y="4251325"/>
            <a:ext cx="7543165" cy="1703070"/>
          </a:xfrm>
          <a:prstGeom prst="rect">
            <a:avLst/>
          </a:prstGeom>
        </p:spPr>
      </p:pic>
      <p:grpSp>
        <p:nvGrpSpPr>
          <p:cNvPr id="36" name="Group 35"/>
          <p:cNvGrpSpPr/>
          <p:nvPr/>
        </p:nvGrpSpPr>
        <p:grpSpPr>
          <a:xfrm>
            <a:off x="1211580" y="1122680"/>
            <a:ext cx="6604000" cy="2084705"/>
            <a:chOff x="1926" y="1378"/>
            <a:chExt cx="10400" cy="3283"/>
          </a:xfrm>
        </p:grpSpPr>
        <p:sp>
          <p:nvSpPr>
            <p:cNvPr id="16" name="Rounded Rectangle 15"/>
            <p:cNvSpPr/>
            <p:nvPr/>
          </p:nvSpPr>
          <p:spPr>
            <a:xfrm>
              <a:off x="2074" y="1378"/>
              <a:ext cx="10252" cy="772"/>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1. Sifat Logam dan Nonlogam Unsur-Unsur Periode Ketiga</a:t>
              </a:r>
            </a:p>
          </p:txBody>
        </p:sp>
        <p:cxnSp>
          <p:nvCxnSpPr>
            <p:cNvPr id="5" name="Straight Connector 4"/>
            <p:cNvCxnSpPr>
              <a:stCxn id="16" idx="2"/>
            </p:cNvCxnSpPr>
            <p:nvPr/>
          </p:nvCxnSpPr>
          <p:spPr>
            <a:xfrm>
              <a:off x="7200" y="2150"/>
              <a:ext cx="0" cy="302"/>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7202" y="2150"/>
              <a:ext cx="0" cy="302"/>
            </a:xfrm>
            <a:prstGeom prst="line">
              <a:avLst/>
            </a:prstGeom>
          </p:spPr>
          <p:style>
            <a:lnRef idx="3">
              <a:schemeClr val="dk1"/>
            </a:lnRef>
            <a:fillRef idx="0">
              <a:schemeClr val="dk1"/>
            </a:fillRef>
            <a:effectRef idx="2">
              <a:schemeClr val="dk1"/>
            </a:effectRef>
            <a:fontRef idx="minor">
              <a:schemeClr val="tx1"/>
            </a:fontRef>
          </p:style>
        </p:cxnSp>
        <p:grpSp>
          <p:nvGrpSpPr>
            <p:cNvPr id="34" name="Group 33"/>
            <p:cNvGrpSpPr/>
            <p:nvPr/>
          </p:nvGrpSpPr>
          <p:grpSpPr>
            <a:xfrm>
              <a:off x="1926" y="2451"/>
              <a:ext cx="10321" cy="2210"/>
              <a:chOff x="1926" y="2451"/>
              <a:chExt cx="10321" cy="2210"/>
            </a:xfrm>
          </p:grpSpPr>
          <p:cxnSp>
            <p:nvCxnSpPr>
              <p:cNvPr id="4" name="Straight Connector 3"/>
              <p:cNvCxnSpPr/>
              <p:nvPr/>
            </p:nvCxnSpPr>
            <p:spPr>
              <a:xfrm>
                <a:off x="3004" y="2451"/>
                <a:ext cx="8165" cy="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3004" y="2452"/>
                <a:ext cx="0" cy="302"/>
              </a:xfrm>
              <a:prstGeom prst="line">
                <a:avLst/>
              </a:prstGeom>
            </p:spPr>
            <p:style>
              <a:lnRef idx="3">
                <a:schemeClr val="dk1"/>
              </a:lnRef>
              <a:fillRef idx="0">
                <a:schemeClr val="dk1"/>
              </a:fillRef>
              <a:effectRef idx="2">
                <a:schemeClr val="dk1"/>
              </a:effectRef>
              <a:fontRef idx="minor">
                <a:schemeClr val="tx1"/>
              </a:fontRef>
            </p:style>
          </p:cxnSp>
          <p:grpSp>
            <p:nvGrpSpPr>
              <p:cNvPr id="11" name="Group 10"/>
              <p:cNvGrpSpPr/>
              <p:nvPr/>
            </p:nvGrpSpPr>
            <p:grpSpPr>
              <a:xfrm>
                <a:off x="1926" y="2736"/>
                <a:ext cx="2156" cy="1906"/>
                <a:chOff x="1926" y="2754"/>
                <a:chExt cx="2156" cy="3064"/>
              </a:xfrm>
            </p:grpSpPr>
            <p:sp>
              <p:nvSpPr>
                <p:cNvPr id="8" name="Rectangle 7"/>
                <p:cNvSpPr/>
                <p:nvPr/>
              </p:nvSpPr>
              <p:spPr>
                <a:xfrm>
                  <a:off x="1926" y="2754"/>
                  <a:ext cx="2155" cy="1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a:sym typeface="+mn-ea"/>
                    </a:rPr>
                    <a:t>Unsur logam: </a:t>
                  </a:r>
                  <a:endParaRPr lang="en-US" sz="1200" b="1"/>
                </a:p>
              </p:txBody>
            </p:sp>
            <p:sp>
              <p:nvSpPr>
                <p:cNvPr id="10" name="Rectangle 9"/>
                <p:cNvSpPr/>
                <p:nvPr/>
              </p:nvSpPr>
              <p:spPr>
                <a:xfrm>
                  <a:off x="1927" y="3917"/>
                  <a:ext cx="2155" cy="19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sym typeface="+mn-ea"/>
                    </a:rPr>
                    <a:t> Na, Mg, dan Al. </a:t>
                  </a:r>
                  <a:endParaRPr lang="en-US" sz="1400"/>
                </a:p>
              </p:txBody>
            </p:sp>
            <p:sp>
              <p:nvSpPr>
                <p:cNvPr id="2" name="Rectangle 1"/>
                <p:cNvSpPr/>
                <p:nvPr/>
              </p:nvSpPr>
              <p:spPr>
                <a:xfrm>
                  <a:off x="1926" y="2754"/>
                  <a:ext cx="2155" cy="1162"/>
                </a:xfrm>
                <a:prstGeom prst="rect">
                  <a:avLst/>
                </a:prstGeom>
                <a:solidFill>
                  <a:srgbClr val="22C50C"/>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b="1">
                      <a:sym typeface="+mn-ea"/>
                    </a:rPr>
                    <a:t>Unsur logam: </a:t>
                  </a:r>
                  <a:endParaRPr lang="en-US" sz="1400" b="1"/>
                </a:p>
              </p:txBody>
            </p:sp>
          </p:grpSp>
          <p:grpSp>
            <p:nvGrpSpPr>
              <p:cNvPr id="12" name="Group 11"/>
              <p:cNvGrpSpPr/>
              <p:nvPr/>
            </p:nvGrpSpPr>
            <p:grpSpPr>
              <a:xfrm>
                <a:off x="6123" y="2754"/>
                <a:ext cx="2156" cy="1906"/>
                <a:chOff x="1926" y="2754"/>
                <a:chExt cx="2156" cy="3064"/>
              </a:xfrm>
            </p:grpSpPr>
            <p:sp>
              <p:nvSpPr>
                <p:cNvPr id="13" name="Rectangle 12"/>
                <p:cNvSpPr/>
                <p:nvPr/>
              </p:nvSpPr>
              <p:spPr>
                <a:xfrm>
                  <a:off x="1926" y="2754"/>
                  <a:ext cx="2155" cy="1162"/>
                </a:xfrm>
                <a:prstGeom prst="rect">
                  <a:avLst/>
                </a:prstGeom>
                <a:solidFill>
                  <a:srgbClr val="22C50C"/>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b="1">
                      <a:sym typeface="+mn-ea"/>
                    </a:rPr>
                    <a:t>Unsur semilogam: </a:t>
                  </a:r>
                  <a:endParaRPr lang="en-US" sz="1400" b="1"/>
                </a:p>
              </p:txBody>
            </p:sp>
            <p:sp>
              <p:nvSpPr>
                <p:cNvPr id="14" name="Rectangle 13"/>
                <p:cNvSpPr/>
                <p:nvPr/>
              </p:nvSpPr>
              <p:spPr>
                <a:xfrm>
                  <a:off x="1927" y="3917"/>
                  <a:ext cx="2155" cy="19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sym typeface="+mn-ea"/>
                    </a:rPr>
                    <a:t> Si </a:t>
                  </a:r>
                  <a:endParaRPr lang="en-US" sz="1400"/>
                </a:p>
              </p:txBody>
            </p:sp>
          </p:grpSp>
          <p:cxnSp>
            <p:nvCxnSpPr>
              <p:cNvPr id="15" name="Straight Connector 14"/>
              <p:cNvCxnSpPr/>
              <p:nvPr/>
            </p:nvCxnSpPr>
            <p:spPr>
              <a:xfrm>
                <a:off x="11169" y="2452"/>
                <a:ext cx="0" cy="302"/>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7200" y="2452"/>
                <a:ext cx="0" cy="302"/>
              </a:xfrm>
              <a:prstGeom prst="line">
                <a:avLst/>
              </a:prstGeom>
            </p:spPr>
            <p:style>
              <a:lnRef idx="3">
                <a:schemeClr val="dk1"/>
              </a:lnRef>
              <a:fillRef idx="0">
                <a:schemeClr val="dk1"/>
              </a:fillRef>
              <a:effectRef idx="2">
                <a:schemeClr val="dk1"/>
              </a:effectRef>
              <a:fontRef idx="minor">
                <a:schemeClr val="tx1"/>
              </a:fontRef>
            </p:style>
          </p:cxnSp>
          <p:grpSp>
            <p:nvGrpSpPr>
              <p:cNvPr id="19" name="Group 18"/>
              <p:cNvGrpSpPr/>
              <p:nvPr/>
            </p:nvGrpSpPr>
            <p:grpSpPr>
              <a:xfrm>
                <a:off x="10091" y="2755"/>
                <a:ext cx="2156" cy="1906"/>
                <a:chOff x="1926" y="2754"/>
                <a:chExt cx="2156" cy="3064"/>
              </a:xfrm>
            </p:grpSpPr>
            <p:sp>
              <p:nvSpPr>
                <p:cNvPr id="20" name="Rectangle 19"/>
                <p:cNvSpPr/>
                <p:nvPr/>
              </p:nvSpPr>
              <p:spPr>
                <a:xfrm>
                  <a:off x="1926" y="2754"/>
                  <a:ext cx="2155" cy="1162"/>
                </a:xfrm>
                <a:prstGeom prst="rect">
                  <a:avLst/>
                </a:prstGeom>
                <a:solidFill>
                  <a:srgbClr val="22C50C"/>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b="1">
                      <a:sym typeface="+mn-ea"/>
                    </a:rPr>
                    <a:t>Unsur nonlogam: </a:t>
                  </a:r>
                  <a:endParaRPr lang="en-US" sz="1400" b="1"/>
                </a:p>
              </p:txBody>
            </p:sp>
            <p:sp>
              <p:nvSpPr>
                <p:cNvPr id="21" name="Rectangle 20"/>
                <p:cNvSpPr/>
                <p:nvPr/>
              </p:nvSpPr>
              <p:spPr>
                <a:xfrm>
                  <a:off x="1927" y="3917"/>
                  <a:ext cx="2155" cy="19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sym typeface="+mn-ea"/>
                    </a:rPr>
                    <a:t> P, S, Cl, dan Ar. </a:t>
                  </a:r>
                  <a:endParaRPr lang="en-US" sz="1400"/>
                </a:p>
              </p:txBody>
            </p:sp>
          </p:grpSp>
          <p:cxnSp>
            <p:nvCxnSpPr>
              <p:cNvPr id="31" name="Straight Connector 30"/>
              <p:cNvCxnSpPr/>
              <p:nvPr/>
            </p:nvCxnSpPr>
            <p:spPr>
              <a:xfrm>
                <a:off x="3006" y="2451"/>
                <a:ext cx="8165" cy="0"/>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7202" y="2452"/>
                <a:ext cx="0" cy="302"/>
              </a:xfrm>
              <a:prstGeom prst="line">
                <a:avLst/>
              </a:prstGeom>
            </p:spPr>
            <p:style>
              <a:lnRef idx="3">
                <a:schemeClr val="dk1"/>
              </a:lnRef>
              <a:fillRef idx="0">
                <a:schemeClr val="dk1"/>
              </a:fillRef>
              <a:effectRef idx="2">
                <a:schemeClr val="dk1"/>
              </a:effectRef>
              <a:fontRef idx="minor">
                <a:schemeClr val="tx1"/>
              </a:fontRef>
            </p:style>
          </p:cxnSp>
          <p:cxnSp>
            <p:nvCxnSpPr>
              <p:cNvPr id="3" name="Straight Connector 2"/>
              <p:cNvCxnSpPr/>
              <p:nvPr/>
            </p:nvCxnSpPr>
            <p:spPr>
              <a:xfrm>
                <a:off x="3006" y="2451"/>
                <a:ext cx="8165" cy="0"/>
              </a:xfrm>
              <a:prstGeom prst="line">
                <a:avLst/>
              </a:prstGeom>
            </p:spPr>
            <p:style>
              <a:lnRef idx="3">
                <a:schemeClr val="dk1"/>
              </a:lnRef>
              <a:fillRef idx="0">
                <a:schemeClr val="dk1"/>
              </a:fillRef>
              <a:effectRef idx="2">
                <a:schemeClr val="dk1"/>
              </a:effectRef>
              <a:fontRef idx="minor">
                <a:schemeClr val="tx1"/>
              </a:fontRef>
            </p:style>
          </p:cxnSp>
        </p:grpSp>
      </p:grpSp>
      <p:sp>
        <p:nvSpPr>
          <p:cNvPr id="35" name="Text Box 34"/>
          <p:cNvSpPr txBox="1"/>
          <p:nvPr/>
        </p:nvSpPr>
        <p:spPr>
          <a:xfrm>
            <a:off x="1316990" y="447675"/>
            <a:ext cx="4722495" cy="460375"/>
          </a:xfrm>
          <a:prstGeom prst="rect">
            <a:avLst/>
          </a:prstGeom>
          <a:noFill/>
        </p:spPr>
        <p:txBody>
          <a:bodyPr wrap="none" rtlCol="0" anchor="t">
            <a:spAutoFit/>
          </a:bodyPr>
          <a:lstStyle/>
          <a:p>
            <a:r>
              <a:rPr lang="en-US" sz="2400" b="1">
                <a:solidFill>
                  <a:srgbClr val="9DD16F"/>
                </a:solidFill>
                <a:latin typeface="Segoe UI" panose="020B0502040204020203" charset="0"/>
                <a:cs typeface="Segoe UI" panose="020B0502040204020203" charset="0"/>
                <a:sym typeface="+mn-ea"/>
              </a:rPr>
              <a:t>Sifat-Sifat Unsur Periode Ketiga</a:t>
            </a:r>
            <a:endParaRPr lang="en-US" sz="2400"/>
          </a:p>
        </p:txBody>
      </p:sp>
      <p:sp>
        <p:nvSpPr>
          <p:cNvPr id="37" name="Right Arrow 36">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38" name="TextBox 37"/>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daftar isi</a:t>
            </a:r>
            <a:endParaRPr lang="en-US" altLang="id-ID" sz="1100" dirty="0">
              <a:solidFill>
                <a:schemeClr val="bg1"/>
              </a:solidFill>
            </a:endParaRPr>
          </a:p>
        </p:txBody>
      </p:sp>
      <p:sp>
        <p:nvSpPr>
          <p:cNvPr id="39" name="TextBox 38">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awal bab</a:t>
            </a:r>
            <a:endParaRPr lang="en-US" altLang="id-ID" sz="1100" dirty="0">
              <a:solidFill>
                <a:schemeClr val="bg1"/>
              </a:solidFill>
            </a:endParaRPr>
          </a:p>
        </p:txBody>
      </p:sp>
      <p:sp>
        <p:nvSpPr>
          <p:cNvPr id="40" name="Right Arrow 39">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1200" y="875030"/>
            <a:ext cx="7721600" cy="1717675"/>
            <a:chOff x="1120" y="1378"/>
            <a:chExt cx="12160" cy="2705"/>
          </a:xfrm>
        </p:grpSpPr>
        <p:sp>
          <p:nvSpPr>
            <p:cNvPr id="16" name="Rounded Rectangle 15"/>
            <p:cNvSpPr/>
            <p:nvPr/>
          </p:nvSpPr>
          <p:spPr>
            <a:xfrm>
              <a:off x="2074" y="1378"/>
              <a:ext cx="10802" cy="772"/>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3. Sifat Reduktor dan Oksidator Unsur-Unsur Periode Ketiga</a:t>
              </a:r>
            </a:p>
          </p:txBody>
        </p:sp>
        <p:sp>
          <p:nvSpPr>
            <p:cNvPr id="14" name="Rectangle 13"/>
            <p:cNvSpPr/>
            <p:nvPr/>
          </p:nvSpPr>
          <p:spPr>
            <a:xfrm>
              <a:off x="1120" y="3053"/>
              <a:ext cx="12160" cy="10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 unsur-unsur periode ketiga semakin ke kanan semakin mudah mengalami reaksi reduksi. Oleh karenanya, sifat oksidatornya semakin bertambah dan sifat reduktornya semakin berkurang</a:t>
              </a:r>
            </a:p>
          </p:txBody>
        </p:sp>
        <p:sp>
          <p:nvSpPr>
            <p:cNvPr id="18" name="Down Arrow 17"/>
            <p:cNvSpPr/>
            <p:nvPr/>
          </p:nvSpPr>
          <p:spPr>
            <a:xfrm>
              <a:off x="6753" y="2379"/>
              <a:ext cx="453" cy="45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 name="Group 2"/>
          <p:cNvGrpSpPr/>
          <p:nvPr/>
        </p:nvGrpSpPr>
        <p:grpSpPr>
          <a:xfrm>
            <a:off x="191135" y="3236595"/>
            <a:ext cx="8655685" cy="2235200"/>
            <a:chOff x="301" y="5097"/>
            <a:chExt cx="13631" cy="3520"/>
          </a:xfrm>
        </p:grpSpPr>
        <p:grpSp>
          <p:nvGrpSpPr>
            <p:cNvPr id="58" name="Group 57"/>
            <p:cNvGrpSpPr/>
            <p:nvPr/>
          </p:nvGrpSpPr>
          <p:grpSpPr>
            <a:xfrm>
              <a:off x="301" y="5097"/>
              <a:ext cx="7424" cy="3282"/>
              <a:chOff x="322" y="4653"/>
              <a:chExt cx="7424" cy="3282"/>
            </a:xfrm>
          </p:grpSpPr>
          <p:sp>
            <p:nvSpPr>
              <p:cNvPr id="22" name="Rounded Rectangle 21"/>
              <p:cNvSpPr/>
              <p:nvPr/>
            </p:nvSpPr>
            <p:spPr>
              <a:xfrm>
                <a:off x="1120" y="4653"/>
                <a:ext cx="4786" cy="772"/>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4. Sifat Konduktor Listrik</a:t>
                </a:r>
              </a:p>
            </p:txBody>
          </p:sp>
          <p:grpSp>
            <p:nvGrpSpPr>
              <p:cNvPr id="55" name="Group 54"/>
              <p:cNvGrpSpPr/>
              <p:nvPr/>
            </p:nvGrpSpPr>
            <p:grpSpPr>
              <a:xfrm>
                <a:off x="322" y="5425"/>
                <a:ext cx="7424" cy="2510"/>
                <a:chOff x="322" y="5792"/>
                <a:chExt cx="7424" cy="2510"/>
              </a:xfrm>
            </p:grpSpPr>
            <p:grpSp>
              <p:nvGrpSpPr>
                <p:cNvPr id="42" name="Group 41"/>
                <p:cNvGrpSpPr/>
                <p:nvPr/>
              </p:nvGrpSpPr>
              <p:grpSpPr>
                <a:xfrm>
                  <a:off x="322" y="6094"/>
                  <a:ext cx="7425" cy="2208"/>
                  <a:chOff x="322" y="6112"/>
                  <a:chExt cx="7425" cy="2208"/>
                </a:xfrm>
              </p:grpSpPr>
              <p:cxnSp>
                <p:nvCxnSpPr>
                  <p:cNvPr id="25" name="Straight Connector 24"/>
                  <p:cNvCxnSpPr/>
                  <p:nvPr/>
                </p:nvCxnSpPr>
                <p:spPr>
                  <a:xfrm>
                    <a:off x="1400" y="6112"/>
                    <a:ext cx="0" cy="302"/>
                  </a:xfrm>
                  <a:prstGeom prst="line">
                    <a:avLst/>
                  </a:prstGeom>
                </p:spPr>
                <p:style>
                  <a:lnRef idx="3">
                    <a:schemeClr val="dk1"/>
                  </a:lnRef>
                  <a:fillRef idx="0">
                    <a:schemeClr val="dk1"/>
                  </a:fillRef>
                  <a:effectRef idx="2">
                    <a:schemeClr val="dk1"/>
                  </a:effectRef>
                  <a:fontRef idx="minor">
                    <a:schemeClr val="tx1"/>
                  </a:fontRef>
                </p:style>
              </p:cxnSp>
              <p:grpSp>
                <p:nvGrpSpPr>
                  <p:cNvPr id="26" name="Group 25"/>
                  <p:cNvGrpSpPr/>
                  <p:nvPr/>
                </p:nvGrpSpPr>
                <p:grpSpPr>
                  <a:xfrm>
                    <a:off x="322" y="6396"/>
                    <a:ext cx="2965" cy="1906"/>
                    <a:chOff x="1926" y="2754"/>
                    <a:chExt cx="2965" cy="3064"/>
                  </a:xfrm>
                </p:grpSpPr>
                <p:sp>
                  <p:nvSpPr>
                    <p:cNvPr id="27" name="Rectangle 26"/>
                    <p:cNvSpPr/>
                    <p:nvPr/>
                  </p:nvSpPr>
                  <p:spPr>
                    <a:xfrm>
                      <a:off x="1926" y="2754"/>
                      <a:ext cx="2965" cy="1162"/>
                    </a:xfrm>
                    <a:prstGeom prst="rect">
                      <a:avLst/>
                    </a:prstGeom>
                    <a:solidFill>
                      <a:schemeClr val="accent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a:sym typeface="+mn-ea"/>
                        </a:rPr>
                        <a:t>Dapat menghantarkan listrik: </a:t>
                      </a:r>
                      <a:endParaRPr lang="en-US" sz="1200" b="1"/>
                    </a:p>
                  </p:txBody>
                </p:sp>
                <p:sp>
                  <p:nvSpPr>
                    <p:cNvPr id="28" name="Rectangle 27"/>
                    <p:cNvSpPr/>
                    <p:nvPr/>
                  </p:nvSpPr>
                  <p:spPr>
                    <a:xfrm>
                      <a:off x="1927" y="3916"/>
                      <a:ext cx="2963" cy="19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sym typeface="+mn-ea"/>
                        </a:rPr>
                        <a:t> Na, Mg, dan Al. </a:t>
                      </a:r>
                      <a:endParaRPr lang="en-US" sz="1400"/>
                    </a:p>
                  </p:txBody>
                </p:sp>
              </p:grpSp>
              <p:grpSp>
                <p:nvGrpSpPr>
                  <p:cNvPr id="30" name="Group 29"/>
                  <p:cNvGrpSpPr/>
                  <p:nvPr/>
                </p:nvGrpSpPr>
                <p:grpSpPr>
                  <a:xfrm>
                    <a:off x="4519" y="6414"/>
                    <a:ext cx="3228" cy="1906"/>
                    <a:chOff x="1926" y="2754"/>
                    <a:chExt cx="3228" cy="3064"/>
                  </a:xfrm>
                </p:grpSpPr>
                <p:sp>
                  <p:nvSpPr>
                    <p:cNvPr id="31" name="Rectangle 30"/>
                    <p:cNvSpPr/>
                    <p:nvPr/>
                  </p:nvSpPr>
                  <p:spPr>
                    <a:xfrm>
                      <a:off x="1926" y="2754"/>
                      <a:ext cx="3228" cy="1162"/>
                    </a:xfrm>
                    <a:prstGeom prst="rect">
                      <a:avLst/>
                    </a:prstGeom>
                    <a:solidFill>
                      <a:schemeClr val="accent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a:sym typeface="+mn-ea"/>
                        </a:rPr>
                        <a:t>Tidak dapat menghantarkan listrik: </a:t>
                      </a:r>
                      <a:endParaRPr lang="en-US" sz="1200" b="1"/>
                    </a:p>
                  </p:txBody>
                </p:sp>
                <p:sp>
                  <p:nvSpPr>
                    <p:cNvPr id="32" name="Rectangle 31"/>
                    <p:cNvSpPr/>
                    <p:nvPr/>
                  </p:nvSpPr>
                  <p:spPr>
                    <a:xfrm>
                      <a:off x="1927" y="3916"/>
                      <a:ext cx="3226" cy="19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 P, S, Cl, dan Ar </a:t>
                      </a:r>
                    </a:p>
                  </p:txBody>
                </p:sp>
              </p:grpSp>
              <p:cxnSp>
                <p:nvCxnSpPr>
                  <p:cNvPr id="35" name="Straight Connector 34"/>
                  <p:cNvCxnSpPr/>
                  <p:nvPr/>
                </p:nvCxnSpPr>
                <p:spPr>
                  <a:xfrm>
                    <a:off x="5596" y="6112"/>
                    <a:ext cx="0" cy="302"/>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a:off x="1415" y="6112"/>
                    <a:ext cx="4196" cy="0"/>
                  </a:xfrm>
                  <a:prstGeom prst="line">
                    <a:avLst/>
                  </a:prstGeom>
                </p:spPr>
                <p:style>
                  <a:lnRef idx="3">
                    <a:schemeClr val="dk1"/>
                  </a:lnRef>
                  <a:fillRef idx="0">
                    <a:schemeClr val="dk1"/>
                  </a:fillRef>
                  <a:effectRef idx="2">
                    <a:schemeClr val="dk1"/>
                  </a:effectRef>
                  <a:fontRef idx="minor">
                    <a:schemeClr val="tx1"/>
                  </a:fontRef>
                </p:style>
              </p:cxnSp>
            </p:grpSp>
            <p:cxnSp>
              <p:nvCxnSpPr>
                <p:cNvPr id="54" name="Straight Connector 53"/>
                <p:cNvCxnSpPr/>
                <p:nvPr/>
              </p:nvCxnSpPr>
              <p:spPr>
                <a:xfrm>
                  <a:off x="3513" y="5792"/>
                  <a:ext cx="0" cy="302"/>
                </a:xfrm>
                <a:prstGeom prst="line">
                  <a:avLst/>
                </a:prstGeom>
              </p:spPr>
              <p:style>
                <a:lnRef idx="3">
                  <a:schemeClr val="dk1"/>
                </a:lnRef>
                <a:fillRef idx="0">
                  <a:schemeClr val="dk1"/>
                </a:fillRef>
                <a:effectRef idx="2">
                  <a:schemeClr val="dk1"/>
                </a:effectRef>
                <a:fontRef idx="minor">
                  <a:schemeClr val="tx1"/>
                </a:fontRef>
              </p:style>
            </p:cxnSp>
          </p:grpSp>
        </p:grpSp>
        <p:grpSp>
          <p:nvGrpSpPr>
            <p:cNvPr id="59" name="Group 58"/>
            <p:cNvGrpSpPr/>
            <p:nvPr/>
          </p:nvGrpSpPr>
          <p:grpSpPr>
            <a:xfrm>
              <a:off x="8090" y="5097"/>
              <a:ext cx="5842" cy="3520"/>
              <a:chOff x="8090" y="4653"/>
              <a:chExt cx="5842" cy="3520"/>
            </a:xfrm>
          </p:grpSpPr>
          <p:sp>
            <p:nvSpPr>
              <p:cNvPr id="2" name="Down Arrow 1"/>
              <p:cNvSpPr/>
              <p:nvPr/>
            </p:nvSpPr>
            <p:spPr>
              <a:xfrm>
                <a:off x="10784" y="6011"/>
                <a:ext cx="453" cy="45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Rounded Rectangle 55"/>
              <p:cNvSpPr/>
              <p:nvPr/>
            </p:nvSpPr>
            <p:spPr>
              <a:xfrm>
                <a:off x="8090" y="4653"/>
                <a:ext cx="5842" cy="1075"/>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5. Sifat Asam-Basa Unsur-Unsur</a:t>
                </a:r>
              </a:p>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    Periode Ketiga</a:t>
                </a:r>
              </a:p>
            </p:txBody>
          </p:sp>
          <p:sp>
            <p:nvSpPr>
              <p:cNvPr id="57" name="Rectangle 56"/>
              <p:cNvSpPr/>
              <p:nvPr/>
            </p:nvSpPr>
            <p:spPr>
              <a:xfrm>
                <a:off x="8090" y="6603"/>
                <a:ext cx="5843" cy="15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Unsur-unsur periode ketiga semakin ke kanan sifat basanya semakin berkurang dan sifat asamnya semakin bertambah.</a:t>
                </a:r>
              </a:p>
            </p:txBody>
          </p:sp>
        </p:grpSp>
      </p:grpSp>
      <p:sp>
        <p:nvSpPr>
          <p:cNvPr id="29" name="Right Arrow 28">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33" name="TextBox 32"/>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2" action="ppaction://hlinksldjump"/>
              </a:rPr>
              <a:t>Kembali ke daftar isi</a:t>
            </a:r>
            <a:endParaRPr lang="en-US" altLang="id-ID" sz="1100" dirty="0">
              <a:solidFill>
                <a:schemeClr val="bg1"/>
              </a:solidFill>
            </a:endParaRPr>
          </a:p>
        </p:txBody>
      </p:sp>
      <p:sp>
        <p:nvSpPr>
          <p:cNvPr id="34" name="TextBox 33">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awal bab</a:t>
            </a:r>
            <a:endParaRPr lang="en-US" altLang="id-ID" sz="1100" dirty="0">
              <a:solidFill>
                <a:schemeClr val="bg1"/>
              </a:solidFill>
            </a:endParaRPr>
          </a:p>
        </p:txBody>
      </p:sp>
      <p:sp>
        <p:nvSpPr>
          <p:cNvPr id="36" name="Right Arrow 35">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p:cNvSpPr>
            <a:spLocks noGrp="1"/>
          </p:cNvSpPr>
          <p:nvPr/>
        </p:nvSpPr>
        <p:spPr>
          <a:xfrm>
            <a:off x="1321435" y="602615"/>
            <a:ext cx="7365365" cy="799465"/>
          </a:xfrm>
          <a:prstGeom prst="rect">
            <a:avLst/>
          </a:prstGeom>
          <a:solidFill>
            <a:schemeClr val="bg1"/>
          </a:solidFill>
          <a:ln w="9525">
            <a:solidFill>
              <a:schemeClr val="bg1"/>
            </a:solid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r>
              <a:rPr lang="en-US" sz="2400" b="1">
                <a:solidFill>
                  <a:srgbClr val="9DD16F"/>
                </a:solidFill>
                <a:latin typeface="Segoe UI" panose="020B0502040204020203" charset="0"/>
                <a:cs typeface="Segoe UI" panose="020B0502040204020203" charset="0"/>
                <a:sym typeface="+mn-ea"/>
              </a:rPr>
              <a:t>Kelimpahan Unsur-Unsur Golongan Utama di Alam</a:t>
            </a:r>
          </a:p>
        </p:txBody>
      </p:sp>
      <p:pic>
        <p:nvPicPr>
          <p:cNvPr id="15" name="Content Placeholder 10" descr="Screenshot (16)"/>
          <p:cNvPicPr>
            <a:picLocks noChangeAspect="1"/>
          </p:cNvPicPr>
          <p:nvPr/>
        </p:nvPicPr>
        <p:blipFill>
          <a:blip r:embed="rId2" cstate="print"/>
          <a:srcRect l="5766" t="12682" r="49570" b="18897"/>
          <a:stretch>
            <a:fillRect/>
          </a:stretch>
        </p:blipFill>
        <p:spPr>
          <a:xfrm>
            <a:off x="457200" y="2151380"/>
            <a:ext cx="4232910" cy="3675380"/>
          </a:xfrm>
          <a:prstGeom prst="rect">
            <a:avLst/>
          </a:prstGeom>
          <a:noFill/>
          <a:ln w="9525">
            <a:noFill/>
          </a:ln>
        </p:spPr>
      </p:pic>
      <p:pic>
        <p:nvPicPr>
          <p:cNvPr id="16" name="Content Placeholder 12" descr="Screenshot (17)"/>
          <p:cNvPicPr>
            <a:picLocks noChangeAspect="1"/>
          </p:cNvPicPr>
          <p:nvPr/>
        </p:nvPicPr>
        <p:blipFill>
          <a:blip r:embed="rId3" cstate="print"/>
          <a:srcRect l="5795" t="23300" r="49827" b="21569"/>
          <a:stretch>
            <a:fillRect/>
          </a:stretch>
        </p:blipFill>
        <p:spPr>
          <a:xfrm>
            <a:off x="4942205" y="2868930"/>
            <a:ext cx="3988435" cy="2945130"/>
          </a:xfrm>
          <a:prstGeom prst="rect">
            <a:avLst/>
          </a:prstGeom>
          <a:noFill/>
          <a:ln w="9525">
            <a:noFill/>
          </a:ln>
        </p:spPr>
      </p:pic>
      <p:pic>
        <p:nvPicPr>
          <p:cNvPr id="17" name="Picture 16" descr="halite"/>
          <p:cNvPicPr>
            <a:picLocks noChangeAspect="1"/>
          </p:cNvPicPr>
          <p:nvPr/>
        </p:nvPicPr>
        <p:blipFill>
          <a:blip r:embed="rId4" cstate="print"/>
          <a:stretch>
            <a:fillRect/>
          </a:stretch>
        </p:blipFill>
        <p:spPr>
          <a:xfrm>
            <a:off x="4855845" y="1199515"/>
            <a:ext cx="2098040" cy="1615440"/>
          </a:xfrm>
          <a:prstGeom prst="rect">
            <a:avLst/>
          </a:prstGeom>
        </p:spPr>
      </p:pic>
      <p:pic>
        <p:nvPicPr>
          <p:cNvPr id="18" name="Picture 17" descr="ortoklase"/>
          <p:cNvPicPr>
            <a:picLocks noChangeAspect="1"/>
          </p:cNvPicPr>
          <p:nvPr/>
        </p:nvPicPr>
        <p:blipFill>
          <a:blip r:embed="rId5" cstate="print"/>
          <a:stretch>
            <a:fillRect/>
          </a:stretch>
        </p:blipFill>
        <p:spPr>
          <a:xfrm>
            <a:off x="6953885" y="1179195"/>
            <a:ext cx="1860550" cy="1638300"/>
          </a:xfrm>
          <a:prstGeom prst="rect">
            <a:avLst/>
          </a:prstGeom>
        </p:spPr>
      </p:pic>
      <p:sp>
        <p:nvSpPr>
          <p:cNvPr id="20" name="Right Arrow 19">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22" name="TextBox 21"/>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6" action="ppaction://hlinksldjump"/>
              </a:rPr>
              <a:t>Kembali ke daftar isi</a:t>
            </a:r>
            <a:endParaRPr lang="en-US" altLang="id-ID" sz="1100" dirty="0">
              <a:solidFill>
                <a:schemeClr val="bg1"/>
              </a:solidFill>
            </a:endParaRPr>
          </a:p>
        </p:txBody>
      </p:sp>
      <p:sp>
        <p:nvSpPr>
          <p:cNvPr id="23" name="TextBox 22">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7" action="ppaction://hlinksldjump"/>
              </a:rPr>
              <a:t>Kembali ke awal bab</a:t>
            </a:r>
            <a:endParaRPr lang="en-US" altLang="id-ID" sz="1100" dirty="0">
              <a:solidFill>
                <a:schemeClr val="bg1"/>
              </a:solidFill>
            </a:endParaRPr>
          </a:p>
        </p:txBody>
      </p:sp>
      <p:sp>
        <p:nvSpPr>
          <p:cNvPr id="24" name="Right Arrow 23">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6015410" y="1848485"/>
            <a:ext cx="2677795" cy="1138555"/>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a:ln>
                  <a:noFill/>
                </a:ln>
                <a:solidFill>
                  <a:schemeClr val="tx1"/>
                </a:solidFill>
                <a:effectLst/>
                <a:latin typeface="Arial" panose="020B0604020202020204" pitchFamily="34" charset="0"/>
                <a:ea typeface="SimSun" panose="02010600030101010101" pitchFamily="2" charset="-122"/>
              </a:rPr>
              <a:t>Pembuatan asam sulfat:</a:t>
            </a:r>
          </a:p>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a:ln>
                  <a:noFill/>
                </a:ln>
                <a:solidFill>
                  <a:schemeClr val="tx1"/>
                </a:solidFill>
                <a:effectLst/>
                <a:latin typeface="Arial" panose="020B0604020202020204" pitchFamily="34" charset="0"/>
                <a:ea typeface="SimSun" panose="02010600030101010101" pitchFamily="2" charset="-122"/>
              </a:rPr>
              <a:t>a. Proses kontak</a:t>
            </a:r>
          </a:p>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a:ln>
                  <a:noFill/>
                </a:ln>
                <a:solidFill>
                  <a:schemeClr val="tx1"/>
                </a:solidFill>
                <a:effectLst/>
                <a:latin typeface="Arial" panose="020B0604020202020204" pitchFamily="34" charset="0"/>
                <a:ea typeface="SimSun" panose="02010600030101010101" pitchFamily="2" charset="-122"/>
              </a:rPr>
              <a:t>b. Proses bilik timbal</a:t>
            </a:r>
          </a:p>
        </p:txBody>
      </p:sp>
      <p:grpSp>
        <p:nvGrpSpPr>
          <p:cNvPr id="3" name="Group 2"/>
          <p:cNvGrpSpPr/>
          <p:nvPr/>
        </p:nvGrpSpPr>
        <p:grpSpPr>
          <a:xfrm>
            <a:off x="611560" y="1848485"/>
            <a:ext cx="5156835" cy="3531235"/>
            <a:chOff x="2264" y="3630"/>
            <a:chExt cx="7892" cy="4745"/>
          </a:xfrm>
        </p:grpSpPr>
        <p:sp>
          <p:nvSpPr>
            <p:cNvPr id="45" name="Rectangle 44"/>
            <p:cNvSpPr/>
            <p:nvPr/>
          </p:nvSpPr>
          <p:spPr>
            <a:xfrm>
              <a:off x="2264" y="4148"/>
              <a:ext cx="7892" cy="4227"/>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R="0" algn="l" defTabSz="914400" rtl="0" eaLnBrk="1" fontAlgn="base" latinLnBrk="0" hangingPunct="1">
                <a:lnSpc>
                  <a:spcPct val="100000"/>
                </a:lnSpc>
                <a:spcBef>
                  <a:spcPct val="0"/>
                </a:spcBef>
                <a:spcAft>
                  <a:spcPct val="0"/>
                </a:spcAft>
                <a:buClrTx/>
                <a:buSzTx/>
                <a:buFont typeface="Arial" panose="020B0604020202020204" pitchFamily="34" charset="0"/>
              </a:pPr>
              <a:endPar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 name="Rectangle 1"/>
            <p:cNvSpPr/>
            <p:nvPr/>
          </p:nvSpPr>
          <p:spPr>
            <a:xfrm>
              <a:off x="2264" y="3630"/>
              <a:ext cx="7890" cy="689"/>
            </a:xfrm>
            <a:prstGeom prst="rect">
              <a:avLst/>
            </a:prstGeom>
            <a:solidFill>
              <a:schemeClr val="accent5">
                <a:lumMod val="50000"/>
              </a:schemeClr>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ctr"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Pembuatan</a:t>
              </a:r>
            </a:p>
          </p:txBody>
        </p:sp>
      </p:grpSp>
      <p:sp>
        <p:nvSpPr>
          <p:cNvPr id="9" name="Text Box 8"/>
          <p:cNvSpPr txBox="1"/>
          <p:nvPr/>
        </p:nvSpPr>
        <p:spPr>
          <a:xfrm>
            <a:off x="611560" y="2333625"/>
            <a:ext cx="5155565" cy="3046095"/>
          </a:xfrm>
          <a:prstGeom prst="rect">
            <a:avLst/>
          </a:prstGeom>
          <a:noFill/>
        </p:spPr>
        <p:txBody>
          <a:bodyPr wrap="square" rtlCol="0" anchor="t">
            <a:spAutoFit/>
          </a:bodyPr>
          <a:lstStyle/>
          <a:p>
            <a:pPr marL="342900" indent="-342900">
              <a:lnSpc>
                <a:spcPct val="150000"/>
              </a:lnSpc>
              <a:buFont typeface="+mj-lt"/>
              <a:buAutoNum type="arabicPeriod"/>
            </a:pPr>
            <a:r>
              <a:rPr lang="en-ID" sz="1600" dirty="0">
                <a:sym typeface="+mn-ea"/>
              </a:rPr>
              <a:t>Natrium</a:t>
            </a:r>
            <a:r>
              <a:rPr lang="en-US" altLang="en-ID" sz="1600" dirty="0">
                <a:sym typeface="+mn-ea"/>
              </a:rPr>
              <a:t>	: elektrolisis lelehan NaCl</a:t>
            </a:r>
            <a:endParaRPr lang="en-ID" sz="1600" dirty="0"/>
          </a:p>
          <a:p>
            <a:pPr marL="342900" indent="-342900">
              <a:lnSpc>
                <a:spcPct val="150000"/>
              </a:lnSpc>
              <a:buFont typeface="+mj-lt"/>
              <a:buAutoNum type="arabicPeriod"/>
            </a:pPr>
            <a:r>
              <a:rPr lang="en-ID" sz="1600" dirty="0">
                <a:sym typeface="+mn-ea"/>
              </a:rPr>
              <a:t>Magnesium </a:t>
            </a:r>
            <a:r>
              <a:rPr lang="en-US" altLang="en-ID" sz="1600" dirty="0">
                <a:sym typeface="+mn-ea"/>
              </a:rPr>
              <a:t>	: elektrolisis lelehan MgCl</a:t>
            </a:r>
            <a:r>
              <a:rPr lang="en-US" altLang="en-ID" sz="1600" baseline="-25000" dirty="0">
                <a:sym typeface="+mn-ea"/>
              </a:rPr>
              <a:t>2</a:t>
            </a:r>
            <a:endParaRPr lang="en-ID" sz="1600" dirty="0"/>
          </a:p>
          <a:p>
            <a:pPr marL="342900" indent="-342900">
              <a:lnSpc>
                <a:spcPct val="150000"/>
              </a:lnSpc>
              <a:buFont typeface="+mj-lt"/>
              <a:buAutoNum type="arabicPeriod"/>
            </a:pPr>
            <a:r>
              <a:rPr lang="en-ID" sz="1600" dirty="0">
                <a:sym typeface="+mn-ea"/>
              </a:rPr>
              <a:t>Aluminium </a:t>
            </a:r>
            <a:r>
              <a:rPr lang="en-US" altLang="en-ID" sz="1600" dirty="0">
                <a:sym typeface="+mn-ea"/>
              </a:rPr>
              <a:t>	: proses Bayer dan Hall-Heroult</a:t>
            </a:r>
            <a:endParaRPr lang="en-ID" sz="1600" dirty="0"/>
          </a:p>
          <a:p>
            <a:pPr marL="342900" indent="-342900">
              <a:lnSpc>
                <a:spcPct val="150000"/>
              </a:lnSpc>
              <a:buFont typeface="+mj-lt"/>
              <a:buAutoNum type="arabicPeriod"/>
            </a:pPr>
            <a:r>
              <a:rPr lang="en-ID" sz="1600" dirty="0">
                <a:sym typeface="+mn-ea"/>
              </a:rPr>
              <a:t>Silikon </a:t>
            </a:r>
            <a:r>
              <a:rPr lang="en-US" altLang="en-ID" sz="1600" dirty="0">
                <a:sym typeface="+mn-ea"/>
              </a:rPr>
              <a:t>	: mereduksi SiO</a:t>
            </a:r>
            <a:r>
              <a:rPr lang="en-US" altLang="en-ID" sz="1600" baseline="-25000" dirty="0">
                <a:sym typeface="+mn-ea"/>
              </a:rPr>
              <a:t>2</a:t>
            </a:r>
          </a:p>
          <a:p>
            <a:pPr marL="342900" indent="-342900">
              <a:lnSpc>
                <a:spcPct val="150000"/>
              </a:lnSpc>
              <a:buFont typeface="+mj-lt"/>
              <a:buAutoNum type="arabicPeriod"/>
            </a:pPr>
            <a:r>
              <a:rPr lang="en-US" altLang="en-ID" sz="1600" dirty="0"/>
              <a:t>Fosfor	: proses Wohler</a:t>
            </a:r>
            <a:endParaRPr lang="en-ID" sz="1600" dirty="0"/>
          </a:p>
          <a:p>
            <a:pPr marL="342900" indent="-342900">
              <a:lnSpc>
                <a:spcPct val="150000"/>
              </a:lnSpc>
              <a:buFont typeface="+mj-lt"/>
              <a:buAutoNum type="arabicPeriod"/>
            </a:pPr>
            <a:r>
              <a:rPr lang="en-ID" sz="1600" dirty="0">
                <a:sym typeface="+mn-ea"/>
              </a:rPr>
              <a:t>Sulfur </a:t>
            </a:r>
            <a:r>
              <a:rPr lang="en-US" altLang="en-ID" sz="1600" dirty="0">
                <a:sym typeface="+mn-ea"/>
              </a:rPr>
              <a:t>	: cara Sisilia, cara Frasch, dan 		  cara Claus</a:t>
            </a:r>
            <a:endParaRPr lang="en-ID" sz="1600" dirty="0"/>
          </a:p>
          <a:p>
            <a:pPr marL="342900" indent="-342900">
              <a:lnSpc>
                <a:spcPct val="150000"/>
              </a:lnSpc>
              <a:buFont typeface="+mj-lt"/>
              <a:buAutoNum type="arabicPeriod"/>
            </a:pPr>
            <a:r>
              <a:rPr lang="en-ID" sz="1600" dirty="0">
                <a:sym typeface="+mn-ea"/>
              </a:rPr>
              <a:t>Klorin </a:t>
            </a:r>
            <a:r>
              <a:rPr lang="en-US" altLang="en-ID" sz="1600" dirty="0">
                <a:sym typeface="+mn-ea"/>
              </a:rPr>
              <a:t>	: elektrolisis larutan garam dapur</a:t>
            </a:r>
          </a:p>
        </p:txBody>
      </p:sp>
      <p:pic>
        <p:nvPicPr>
          <p:cNvPr id="2050" name="Picture 2" descr="G:\chip-komputer-400x296.jpg"/>
          <p:cNvPicPr>
            <a:picLocks noGrp="1" noChangeAspect="1" noChangeArrowheads="1"/>
          </p:cNvPicPr>
          <p:nvPr>
            <p:ph idx="4294967295"/>
          </p:nvPr>
        </p:nvPicPr>
        <p:blipFill>
          <a:blip r:embed="rId2" cstate="print"/>
          <a:stretch>
            <a:fillRect/>
          </a:stretch>
        </p:blipFill>
        <p:spPr bwMode="auto">
          <a:xfrm>
            <a:off x="5940152" y="3357563"/>
            <a:ext cx="2740025" cy="2027237"/>
          </a:xfrm>
          <a:prstGeom prst="rect">
            <a:avLst/>
          </a:prstGeom>
          <a:noFill/>
        </p:spPr>
      </p:pic>
      <p:sp>
        <p:nvSpPr>
          <p:cNvPr id="10" name="TextBox 9"/>
          <p:cNvSpPr txBox="1"/>
          <p:nvPr/>
        </p:nvSpPr>
        <p:spPr>
          <a:xfrm>
            <a:off x="5076056" y="5373216"/>
            <a:ext cx="3505200" cy="337185"/>
          </a:xfrm>
          <a:prstGeom prst="rect">
            <a:avLst/>
          </a:prstGeom>
          <a:noFill/>
        </p:spPr>
        <p:txBody>
          <a:bodyPr wrap="square" rtlCol="0">
            <a:spAutoFit/>
          </a:bodyPr>
          <a:lstStyle/>
          <a:p>
            <a:pPr algn="r"/>
            <a:r>
              <a:rPr lang="en-ID" sz="1600" i="1" dirty="0"/>
              <a:t>Chip</a:t>
            </a:r>
            <a:r>
              <a:rPr lang="en-ID" sz="1600" dirty="0"/>
              <a:t> komputer dari </a:t>
            </a:r>
            <a:r>
              <a:rPr lang="en-ID" sz="1600" b="1" dirty="0"/>
              <a:t>silikon</a:t>
            </a:r>
            <a:r>
              <a:rPr lang="en-ID" sz="1600" dirty="0"/>
              <a:t>  </a:t>
            </a:r>
            <a:endParaRPr lang="en-US" sz="1600" dirty="0"/>
          </a:p>
        </p:txBody>
      </p:sp>
      <p:sp>
        <p:nvSpPr>
          <p:cNvPr id="4" name="Text Box 3"/>
          <p:cNvSpPr txBox="1"/>
          <p:nvPr/>
        </p:nvSpPr>
        <p:spPr>
          <a:xfrm>
            <a:off x="827584" y="667385"/>
            <a:ext cx="7850961" cy="829945"/>
          </a:xfrm>
          <a:prstGeom prst="rect">
            <a:avLst/>
          </a:prstGeom>
          <a:noFill/>
        </p:spPr>
        <p:txBody>
          <a:bodyPr wrap="square" rtlCol="0" anchor="t">
            <a:spAutoFit/>
          </a:bodyPr>
          <a:lstStyle/>
          <a:p>
            <a:r>
              <a:rPr lang="en-US" sz="2400" b="1" dirty="0">
                <a:solidFill>
                  <a:srgbClr val="9DD16F"/>
                </a:solidFill>
                <a:latin typeface="Segoe UI" panose="020B0502040204020203" charset="0"/>
                <a:cs typeface="Segoe UI" panose="020B0502040204020203" charset="0"/>
                <a:sym typeface="+mn-ea"/>
              </a:rPr>
              <a:t>Pembuatan, Kegunaan, dan Dampak Unsur-Unsur </a:t>
            </a:r>
          </a:p>
          <a:p>
            <a:r>
              <a:rPr lang="en-US" sz="2400" b="1" dirty="0">
                <a:solidFill>
                  <a:srgbClr val="9DD16F"/>
                </a:solidFill>
                <a:latin typeface="Segoe UI" panose="020B0502040204020203" charset="0"/>
                <a:cs typeface="Segoe UI" panose="020B0502040204020203" charset="0"/>
                <a:sym typeface="+mn-ea"/>
              </a:rPr>
              <a:t>Periode Ketiga</a:t>
            </a:r>
            <a:endParaRPr lang="en-US" sz="2400" dirty="0"/>
          </a:p>
        </p:txBody>
      </p:sp>
      <p:sp>
        <p:nvSpPr>
          <p:cNvPr id="16" name="Right Arrow 15">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7" name="TextBox 16"/>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daftar isi</a:t>
            </a:r>
            <a:endParaRPr lang="en-US" altLang="id-ID" sz="1100" dirty="0">
              <a:solidFill>
                <a:schemeClr val="bg1"/>
              </a:solidFill>
            </a:endParaRPr>
          </a:p>
        </p:txBody>
      </p:sp>
      <p:sp>
        <p:nvSpPr>
          <p:cNvPr id="18" name="TextBox 17">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awal bab</a:t>
            </a:r>
            <a:endParaRPr lang="en-US" altLang="id-ID" sz="1100" dirty="0">
              <a:solidFill>
                <a:schemeClr val="bg1"/>
              </a:solidFill>
            </a:endParaRPr>
          </a:p>
        </p:txBody>
      </p:sp>
    </p:spTree>
  </p:cSld>
  <p:clrMapOvr>
    <a:masterClrMapping/>
  </p:clrMapOvr>
  <p:transition>
    <p:comb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08405" y="1743710"/>
            <a:ext cx="7417435" cy="2798445"/>
            <a:chOff x="1643" y="4022"/>
            <a:chExt cx="11681" cy="4407"/>
          </a:xfrm>
          <a:solidFill>
            <a:srgbClr val="00B050"/>
          </a:solidFill>
        </p:grpSpPr>
        <p:grpSp>
          <p:nvGrpSpPr>
            <p:cNvPr id="15" name="Group 14"/>
            <p:cNvGrpSpPr/>
            <p:nvPr/>
          </p:nvGrpSpPr>
          <p:grpSpPr>
            <a:xfrm>
              <a:off x="1644" y="4022"/>
              <a:ext cx="11680" cy="1218"/>
              <a:chOff x="1644" y="4181"/>
              <a:chExt cx="11680" cy="1218"/>
            </a:xfrm>
            <a:grpFill/>
          </p:grpSpPr>
          <p:sp>
            <p:nvSpPr>
              <p:cNvPr id="7" name="Rounded Rectangle 6"/>
              <p:cNvSpPr/>
              <p:nvPr/>
            </p:nvSpPr>
            <p:spPr>
              <a:xfrm>
                <a:off x="2211" y="4181"/>
                <a:ext cx="8343" cy="826"/>
              </a:xfrm>
              <a:prstGeom prst="roundRect">
                <a:avLst/>
              </a:prstGeom>
              <a:grp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en-US" sz="1600" b="1">
                    <a:sym typeface="+mn-ea"/>
                  </a:rPr>
                  <a:t>Kelimpahan Unsur-Unsur Golongan Transisi Periode Empat di Alam</a:t>
                </a:r>
                <a:endParaRPr lang="en-US" sz="1600" b="1"/>
              </a:p>
            </p:txBody>
          </p:sp>
          <p:cxnSp>
            <p:nvCxnSpPr>
              <p:cNvPr id="8" name="Straight Connector 7"/>
              <p:cNvCxnSpPr/>
              <p:nvPr/>
            </p:nvCxnSpPr>
            <p:spPr>
              <a:xfrm flipH="1">
                <a:off x="1644" y="4606"/>
                <a:ext cx="566" cy="0"/>
              </a:xfrm>
              <a:prstGeom prst="line">
                <a:avLst/>
              </a:prstGeom>
              <a:grpFill/>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H="1">
                <a:off x="10554" y="4606"/>
                <a:ext cx="2770" cy="6"/>
              </a:xfrm>
              <a:prstGeom prst="line">
                <a:avLst/>
              </a:prstGeom>
              <a:grpFill/>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flipV="1">
                <a:off x="1645" y="5395"/>
                <a:ext cx="11679" cy="5"/>
              </a:xfrm>
              <a:prstGeom prst="line">
                <a:avLst/>
              </a:prstGeom>
              <a:grpFill/>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1644" y="4613"/>
                <a:ext cx="0" cy="787"/>
              </a:xfrm>
              <a:prstGeom prst="line">
                <a:avLst/>
              </a:prstGeom>
              <a:grpFill/>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13324" y="4588"/>
                <a:ext cx="0" cy="787"/>
              </a:xfrm>
              <a:prstGeom prst="line">
                <a:avLst/>
              </a:prstGeom>
              <a:grpFill/>
            </p:spPr>
            <p:style>
              <a:lnRef idx="2">
                <a:schemeClr val="dk1"/>
              </a:lnRef>
              <a:fillRef idx="0">
                <a:schemeClr val="dk1"/>
              </a:fillRef>
              <a:effectRef idx="1">
                <a:schemeClr val="dk1"/>
              </a:effectRef>
              <a:fontRef idx="minor">
                <a:schemeClr val="tx1"/>
              </a:fontRef>
            </p:style>
          </p:cxnSp>
        </p:grpSp>
        <p:grpSp>
          <p:nvGrpSpPr>
            <p:cNvPr id="16" name="Group 15"/>
            <p:cNvGrpSpPr/>
            <p:nvPr/>
          </p:nvGrpSpPr>
          <p:grpSpPr>
            <a:xfrm>
              <a:off x="1643" y="5416"/>
              <a:ext cx="11680" cy="1435"/>
              <a:chOff x="1644" y="3965"/>
              <a:chExt cx="11680" cy="1435"/>
            </a:xfrm>
            <a:grpFill/>
          </p:grpSpPr>
          <p:sp>
            <p:nvSpPr>
              <p:cNvPr id="17" name="Rounded Rectangle 16"/>
              <p:cNvSpPr/>
              <p:nvPr/>
            </p:nvSpPr>
            <p:spPr>
              <a:xfrm>
                <a:off x="2211" y="3965"/>
                <a:ext cx="8343" cy="826"/>
              </a:xfrm>
              <a:prstGeom prst="roundRect">
                <a:avLst/>
              </a:prstGeom>
              <a:grp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en-US" sz="1600" b="1">
                    <a:sym typeface="+mn-ea"/>
                  </a:rPr>
                  <a:t>Sifat-Sifat Unsur Golongan Transisi Periode Empat</a:t>
                </a:r>
                <a:endParaRPr lang="en-US" sz="1600" b="1"/>
              </a:p>
            </p:txBody>
          </p:sp>
          <p:cxnSp>
            <p:nvCxnSpPr>
              <p:cNvPr id="18" name="Straight Connector 17"/>
              <p:cNvCxnSpPr/>
              <p:nvPr/>
            </p:nvCxnSpPr>
            <p:spPr>
              <a:xfrm flipH="1">
                <a:off x="1644" y="4606"/>
                <a:ext cx="566" cy="0"/>
              </a:xfrm>
              <a:prstGeom prst="line">
                <a:avLst/>
              </a:prstGeom>
              <a:grpFill/>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H="1">
                <a:off x="10554" y="4606"/>
                <a:ext cx="2770" cy="6"/>
              </a:xfrm>
              <a:prstGeom prst="line">
                <a:avLst/>
              </a:prstGeom>
              <a:grpFill/>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H="1" flipV="1">
                <a:off x="1645" y="5395"/>
                <a:ext cx="11679" cy="5"/>
              </a:xfrm>
              <a:prstGeom prst="line">
                <a:avLst/>
              </a:prstGeom>
              <a:grpFill/>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1644" y="4613"/>
                <a:ext cx="0" cy="787"/>
              </a:xfrm>
              <a:prstGeom prst="line">
                <a:avLst/>
              </a:prstGeom>
              <a:grpFill/>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13324" y="4588"/>
                <a:ext cx="0" cy="787"/>
              </a:xfrm>
              <a:prstGeom prst="line">
                <a:avLst/>
              </a:prstGeom>
              <a:grpFill/>
            </p:spPr>
            <p:style>
              <a:lnRef idx="2">
                <a:schemeClr val="dk1"/>
              </a:lnRef>
              <a:fillRef idx="0">
                <a:schemeClr val="dk1"/>
              </a:fillRef>
              <a:effectRef idx="1">
                <a:schemeClr val="dk1"/>
              </a:effectRef>
              <a:fontRef idx="minor">
                <a:schemeClr val="tx1"/>
              </a:fontRef>
            </p:style>
          </p:cxnSp>
        </p:grpSp>
        <p:grpSp>
          <p:nvGrpSpPr>
            <p:cNvPr id="24" name="Group 23"/>
            <p:cNvGrpSpPr/>
            <p:nvPr/>
          </p:nvGrpSpPr>
          <p:grpSpPr>
            <a:xfrm>
              <a:off x="1644" y="7211"/>
              <a:ext cx="11680" cy="1218"/>
              <a:chOff x="1644" y="4181"/>
              <a:chExt cx="11680" cy="1218"/>
            </a:xfrm>
            <a:grpFill/>
          </p:grpSpPr>
          <p:sp>
            <p:nvSpPr>
              <p:cNvPr id="25" name="Rounded Rectangle 24"/>
              <p:cNvSpPr/>
              <p:nvPr/>
            </p:nvSpPr>
            <p:spPr>
              <a:xfrm>
                <a:off x="2211" y="4181"/>
                <a:ext cx="8343" cy="826"/>
              </a:xfrm>
              <a:prstGeom prst="roundRect">
                <a:avLst/>
              </a:prstGeom>
              <a:grp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en-US" sz="1600" b="1"/>
                  <a:t>Pembuatan, Kegunaan, dan Dampak Penggunaan Unsur-Unsur  </a:t>
                </a:r>
                <a:r>
                  <a:rPr lang="en-US" sz="1600" b="1">
                    <a:sym typeface="+mn-ea"/>
                  </a:rPr>
                  <a:t>Golongan Transisi Periode Empat</a:t>
                </a:r>
                <a:endParaRPr lang="en-US" sz="1600" b="1"/>
              </a:p>
            </p:txBody>
          </p:sp>
          <p:cxnSp>
            <p:nvCxnSpPr>
              <p:cNvPr id="26" name="Straight Connector 25"/>
              <p:cNvCxnSpPr/>
              <p:nvPr/>
            </p:nvCxnSpPr>
            <p:spPr>
              <a:xfrm flipH="1">
                <a:off x="1644" y="4606"/>
                <a:ext cx="566" cy="0"/>
              </a:xfrm>
              <a:prstGeom prst="line">
                <a:avLst/>
              </a:prstGeom>
              <a:grpFill/>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flipH="1">
                <a:off x="10554" y="4606"/>
                <a:ext cx="2770" cy="6"/>
              </a:xfrm>
              <a:prstGeom prst="line">
                <a:avLst/>
              </a:prstGeom>
              <a:grpFill/>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flipH="1" flipV="1">
                <a:off x="1645" y="5395"/>
                <a:ext cx="11679" cy="5"/>
              </a:xfrm>
              <a:prstGeom prst="line">
                <a:avLst/>
              </a:prstGeom>
              <a:grpFill/>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1644" y="4613"/>
                <a:ext cx="0" cy="787"/>
              </a:xfrm>
              <a:prstGeom prst="line">
                <a:avLst/>
              </a:prstGeom>
              <a:grpFill/>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13324" y="4588"/>
                <a:ext cx="0" cy="787"/>
              </a:xfrm>
              <a:prstGeom prst="line">
                <a:avLst/>
              </a:prstGeom>
              <a:grpFill/>
            </p:spPr>
            <p:style>
              <a:lnRef idx="2">
                <a:schemeClr val="dk1"/>
              </a:lnRef>
              <a:fillRef idx="0">
                <a:schemeClr val="dk1"/>
              </a:fillRef>
              <a:effectRef idx="1">
                <a:schemeClr val="dk1"/>
              </a:effectRef>
              <a:fontRef idx="minor">
                <a:schemeClr val="tx1"/>
              </a:fontRef>
            </p:style>
          </p:cxnSp>
        </p:grpSp>
      </p:grpSp>
      <p:sp>
        <p:nvSpPr>
          <p:cNvPr id="2" name="Text Box 1"/>
          <p:cNvSpPr txBox="1"/>
          <p:nvPr/>
        </p:nvSpPr>
        <p:spPr>
          <a:xfrm>
            <a:off x="1563370" y="909955"/>
            <a:ext cx="6706870" cy="460375"/>
          </a:xfrm>
          <a:prstGeom prst="rect">
            <a:avLst/>
          </a:prstGeom>
          <a:noFill/>
        </p:spPr>
        <p:txBody>
          <a:bodyPr wrap="none" rtlCol="0" anchor="t">
            <a:spAutoFit/>
          </a:bodyPr>
          <a:lstStyle/>
          <a:p>
            <a:pPr algn="ctr"/>
            <a:r>
              <a:rPr lang="en-US" sz="2400" b="1">
                <a:solidFill>
                  <a:srgbClr val="92D050"/>
                </a:solidFill>
                <a:latin typeface="Segoe UI" panose="020B0502040204020203" charset="0"/>
                <a:cs typeface="Segoe UI" panose="020B0502040204020203" charset="0"/>
                <a:sym typeface="+mn-ea"/>
              </a:rPr>
              <a:t>Unsur-Unsur GolonganTransisi Periode Empat</a:t>
            </a:r>
          </a:p>
        </p:txBody>
      </p:sp>
      <p:sp>
        <p:nvSpPr>
          <p:cNvPr id="32" name="TextBox 31"/>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2" action="ppaction://hlinksldjump"/>
              </a:rPr>
              <a:t>Kembali ke daftar isi</a:t>
            </a:r>
            <a:endParaRPr lang="en-US" altLang="id-ID" sz="1100" dirty="0">
              <a:solidFill>
                <a:schemeClr val="bg1"/>
              </a:solidFill>
            </a:endParaRPr>
          </a:p>
        </p:txBody>
      </p:sp>
      <p:sp>
        <p:nvSpPr>
          <p:cNvPr id="33" name="TextBox 32">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awal bab</a:t>
            </a:r>
            <a:endParaRPr lang="en-US" altLang="id-ID" sz="1100" dirty="0">
              <a:solidFill>
                <a:schemeClr val="bg1"/>
              </a:solidFill>
            </a:endParaRPr>
          </a:p>
        </p:txBody>
      </p:sp>
      <p:sp>
        <p:nvSpPr>
          <p:cNvPr id="34" name="Right Arrow 33">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split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827584" y="698500"/>
            <a:ext cx="7253287" cy="838200"/>
          </a:xfrm>
          <a:prstGeom prst="rect">
            <a:avLst/>
          </a:prstGeom>
          <a:solidFill>
            <a:schemeClr val="bg1"/>
          </a:solidFill>
          <a:ln>
            <a:solidFill>
              <a:schemeClr val="bg1"/>
            </a:solidFill>
          </a:ln>
        </p:spPr>
        <p:txBody>
          <a:bodyPr/>
          <a:lstStyle/>
          <a:p>
            <a:pPr algn="l"/>
            <a:r>
              <a:rPr lang="en-US" sz="2400" b="1" dirty="0">
                <a:solidFill>
                  <a:srgbClr val="9DD16F"/>
                </a:solidFill>
                <a:latin typeface="Segoe UI" panose="020B0502040204020203" charset="0"/>
                <a:cs typeface="Segoe UI" panose="020B0502040204020203" charset="0"/>
                <a:sym typeface="+mn-ea"/>
              </a:rPr>
              <a:t>Kelimpahan Unsur-Unsur Transisi Periode Empat di Alam</a:t>
            </a:r>
          </a:p>
        </p:txBody>
      </p:sp>
      <p:sp>
        <p:nvSpPr>
          <p:cNvPr id="9" name="Text Box 8"/>
          <p:cNvSpPr txBox="1"/>
          <p:nvPr/>
        </p:nvSpPr>
        <p:spPr>
          <a:xfrm>
            <a:off x="594995" y="1748790"/>
            <a:ext cx="5155565" cy="4154170"/>
          </a:xfrm>
          <a:prstGeom prst="rect">
            <a:avLst/>
          </a:prstGeom>
          <a:noFill/>
        </p:spPr>
        <p:txBody>
          <a:bodyPr wrap="square" rtlCol="0" anchor="t">
            <a:spAutoFit/>
          </a:bodyPr>
          <a:lstStyle/>
          <a:p>
            <a:pPr marL="342900" indent="-342900">
              <a:lnSpc>
                <a:spcPct val="150000"/>
              </a:lnSpc>
              <a:buFont typeface="+mj-lt"/>
              <a:buAutoNum type="arabicPeriod"/>
            </a:pPr>
            <a:r>
              <a:rPr lang="en-ID" sz="1600" dirty="0">
                <a:sym typeface="+mn-ea"/>
              </a:rPr>
              <a:t>S</a:t>
            </a:r>
            <a:r>
              <a:rPr lang="en-US" altLang="en-ID" sz="1600" dirty="0">
                <a:sym typeface="+mn-ea"/>
              </a:rPr>
              <a:t>k</a:t>
            </a:r>
            <a:r>
              <a:rPr lang="en-ID" sz="1600" dirty="0">
                <a:sym typeface="+mn-ea"/>
              </a:rPr>
              <a:t>andium  0,0025% </a:t>
            </a:r>
            <a:r>
              <a:rPr lang="en-US" altLang="en-ID" sz="1600" dirty="0">
                <a:sym typeface="+mn-ea"/>
              </a:rPr>
              <a:t>di kerak bumi.</a:t>
            </a:r>
            <a:endParaRPr lang="en-ID" sz="1600" dirty="0"/>
          </a:p>
          <a:p>
            <a:pPr marL="342900" indent="-342900">
              <a:lnSpc>
                <a:spcPct val="150000"/>
              </a:lnSpc>
              <a:buFont typeface="+mj-lt"/>
              <a:buAutoNum type="arabicPeriod"/>
            </a:pPr>
            <a:r>
              <a:rPr lang="en-ID" sz="1600" dirty="0">
                <a:sym typeface="+mn-ea"/>
              </a:rPr>
              <a:t>Titanium 0,6% </a:t>
            </a:r>
            <a:r>
              <a:rPr lang="en-US" altLang="en-ID" sz="1600" dirty="0">
                <a:sym typeface="+mn-ea"/>
              </a:rPr>
              <a:t>di kerak bumi.</a:t>
            </a:r>
            <a:endParaRPr lang="en-ID" sz="1600" dirty="0"/>
          </a:p>
          <a:p>
            <a:pPr marL="342900" indent="-342900">
              <a:lnSpc>
                <a:spcPct val="150000"/>
              </a:lnSpc>
              <a:buFont typeface="+mj-lt"/>
              <a:buAutoNum type="arabicPeriod"/>
            </a:pPr>
            <a:r>
              <a:rPr lang="en-ID" sz="1600" dirty="0">
                <a:sym typeface="+mn-ea"/>
              </a:rPr>
              <a:t>Vanadium  0,02% </a:t>
            </a:r>
            <a:r>
              <a:rPr lang="en-US" altLang="en-ID" sz="1600" dirty="0">
                <a:sym typeface="+mn-ea"/>
              </a:rPr>
              <a:t>di kerak bumi.</a:t>
            </a:r>
            <a:endParaRPr lang="en-ID" sz="1600" dirty="0"/>
          </a:p>
          <a:p>
            <a:pPr marL="342900" indent="-342900">
              <a:lnSpc>
                <a:spcPct val="150000"/>
              </a:lnSpc>
              <a:buFont typeface="+mj-lt"/>
              <a:buAutoNum type="arabicPeriod"/>
            </a:pPr>
            <a:r>
              <a:rPr lang="en-ID" sz="1600" dirty="0">
                <a:sym typeface="+mn-ea"/>
              </a:rPr>
              <a:t>Krom 0,0122% </a:t>
            </a:r>
            <a:r>
              <a:rPr lang="en-US" altLang="en-ID" sz="1600" dirty="0">
                <a:sym typeface="+mn-ea"/>
              </a:rPr>
              <a:t>di kerak bumi.</a:t>
            </a:r>
            <a:endParaRPr lang="en-ID" sz="1600" dirty="0"/>
          </a:p>
          <a:p>
            <a:pPr marL="342900" indent="-342900">
              <a:lnSpc>
                <a:spcPct val="150000"/>
              </a:lnSpc>
              <a:buFont typeface="+mj-lt"/>
              <a:buAutoNum type="arabicPeriod"/>
            </a:pPr>
            <a:r>
              <a:rPr lang="en-ID" sz="1600" dirty="0">
                <a:sym typeface="+mn-ea"/>
              </a:rPr>
              <a:t>Mangan lumayan berlimpah di kerak bumi</a:t>
            </a:r>
            <a:r>
              <a:rPr lang="en-US" altLang="en-ID" sz="1600" dirty="0">
                <a:sym typeface="+mn-ea"/>
              </a:rPr>
              <a:t>.</a:t>
            </a:r>
            <a:endParaRPr lang="en-ID" sz="1600" dirty="0"/>
          </a:p>
          <a:p>
            <a:pPr marL="342900" indent="-342900">
              <a:lnSpc>
                <a:spcPct val="150000"/>
              </a:lnSpc>
              <a:buFont typeface="+mj-lt"/>
              <a:buAutoNum type="arabicPeriod"/>
            </a:pPr>
            <a:r>
              <a:rPr lang="en-ID" sz="1600" dirty="0">
                <a:sym typeface="+mn-ea"/>
              </a:rPr>
              <a:t>Besi berada di peringkat keempat berdasarkan kelimpahannya </a:t>
            </a:r>
            <a:r>
              <a:rPr lang="en-US" altLang="en-ID" sz="1600" dirty="0">
                <a:sym typeface="+mn-ea"/>
              </a:rPr>
              <a:t>di alam.</a:t>
            </a:r>
          </a:p>
          <a:p>
            <a:pPr marL="342900" indent="-342900">
              <a:lnSpc>
                <a:spcPct val="150000"/>
              </a:lnSpc>
              <a:buFont typeface="+mj-lt"/>
              <a:buAutoNum type="arabicPeriod"/>
            </a:pPr>
            <a:r>
              <a:rPr lang="en-ID" sz="1600" dirty="0"/>
              <a:t>Kobalt murni tidak ditemukan di alam. Kobalt ditemukan dalam persenyawaannya dengan nikel</a:t>
            </a:r>
            <a:r>
              <a:rPr lang="en-US" altLang="en-ID" sz="1600" dirty="0"/>
              <a:t>.</a:t>
            </a:r>
            <a:endParaRPr lang="en-ID" sz="1600" dirty="0"/>
          </a:p>
          <a:p>
            <a:pPr marL="342900" indent="-342900">
              <a:lnSpc>
                <a:spcPct val="150000"/>
              </a:lnSpc>
              <a:buFont typeface="+mj-lt"/>
              <a:buAutoNum type="arabicPeriod"/>
            </a:pPr>
            <a:r>
              <a:rPr lang="id-ID" sz="1600" dirty="0">
                <a:sym typeface="+mn-ea"/>
              </a:rPr>
              <a:t>N</a:t>
            </a:r>
            <a:r>
              <a:rPr lang="en-ID" sz="1600" dirty="0">
                <a:sym typeface="+mn-ea"/>
              </a:rPr>
              <a:t>ikel berada di peringkat ke-24 berdasarkan kelimpahannya  </a:t>
            </a:r>
            <a:r>
              <a:rPr lang="en-US" altLang="en-ID" sz="1600" dirty="0">
                <a:sym typeface="+mn-ea"/>
              </a:rPr>
              <a:t>kerak bumi.</a:t>
            </a:r>
          </a:p>
        </p:txBody>
      </p:sp>
      <p:grpSp>
        <p:nvGrpSpPr>
          <p:cNvPr id="4" name="Group 3"/>
          <p:cNvGrpSpPr/>
          <p:nvPr/>
        </p:nvGrpSpPr>
        <p:grpSpPr>
          <a:xfrm>
            <a:off x="6125845" y="1536700"/>
            <a:ext cx="2155825" cy="4452674"/>
            <a:chOff x="8083" y="1927"/>
            <a:chExt cx="4500" cy="7842"/>
          </a:xfrm>
        </p:grpSpPr>
        <p:sp>
          <p:nvSpPr>
            <p:cNvPr id="5" name="TextBox 5"/>
            <p:cNvSpPr txBox="1"/>
            <p:nvPr/>
          </p:nvSpPr>
          <p:spPr>
            <a:xfrm>
              <a:off x="9000" y="5160"/>
              <a:ext cx="2400" cy="649"/>
            </a:xfrm>
            <a:prstGeom prst="rect">
              <a:avLst/>
            </a:prstGeom>
            <a:noFill/>
          </p:spPr>
          <p:txBody>
            <a:bodyPr wrap="square" rtlCol="0">
              <a:spAutoFit/>
            </a:bodyPr>
            <a:lstStyle/>
            <a:p>
              <a:r>
                <a:rPr lang="id-ID" dirty="0"/>
                <a:t>Bijih nikel</a:t>
              </a:r>
              <a:endParaRPr lang="en-US" dirty="0"/>
            </a:p>
          </p:txBody>
        </p:sp>
        <p:sp>
          <p:nvSpPr>
            <p:cNvPr id="7" name="TextBox 8"/>
            <p:cNvSpPr txBox="1"/>
            <p:nvPr/>
          </p:nvSpPr>
          <p:spPr>
            <a:xfrm>
              <a:off x="9240" y="9120"/>
              <a:ext cx="2640" cy="649"/>
            </a:xfrm>
            <a:prstGeom prst="rect">
              <a:avLst/>
            </a:prstGeom>
            <a:noFill/>
          </p:spPr>
          <p:txBody>
            <a:bodyPr wrap="square" rtlCol="0">
              <a:spAutoFit/>
            </a:bodyPr>
            <a:lstStyle/>
            <a:p>
              <a:r>
                <a:rPr lang="id-ID" dirty="0"/>
                <a:t>Bijih krom</a:t>
              </a:r>
              <a:endParaRPr lang="en-US" dirty="0"/>
            </a:p>
          </p:txBody>
        </p:sp>
        <p:pic>
          <p:nvPicPr>
            <p:cNvPr id="8" name="Picture 2" descr="G:\bijih nikel.jpg"/>
            <p:cNvPicPr>
              <a:picLocks noChangeAspect="1" noChangeArrowheads="1"/>
            </p:cNvPicPr>
            <p:nvPr/>
          </p:nvPicPr>
          <p:blipFill>
            <a:blip r:embed="rId2" cstate="print"/>
            <a:srcRect/>
            <a:stretch>
              <a:fillRect/>
            </a:stretch>
          </p:blipFill>
          <p:spPr bwMode="auto">
            <a:xfrm>
              <a:off x="8083" y="1927"/>
              <a:ext cx="4500" cy="3300"/>
            </a:xfrm>
            <a:prstGeom prst="rect">
              <a:avLst/>
            </a:prstGeom>
            <a:noFill/>
          </p:spPr>
        </p:pic>
        <p:pic>
          <p:nvPicPr>
            <p:cNvPr id="10" name="Picture 3" descr="G:\krom.jpg"/>
            <p:cNvPicPr>
              <a:picLocks noChangeAspect="1" noChangeArrowheads="1"/>
            </p:cNvPicPr>
            <p:nvPr/>
          </p:nvPicPr>
          <p:blipFill>
            <a:blip r:embed="rId3" cstate="print"/>
            <a:srcRect/>
            <a:stretch>
              <a:fillRect/>
            </a:stretch>
          </p:blipFill>
          <p:spPr bwMode="auto">
            <a:xfrm>
              <a:off x="8083" y="5827"/>
              <a:ext cx="4235" cy="3293"/>
            </a:xfrm>
            <a:prstGeom prst="rect">
              <a:avLst/>
            </a:prstGeom>
            <a:noFill/>
          </p:spPr>
        </p:pic>
      </p:grpSp>
      <p:sp>
        <p:nvSpPr>
          <p:cNvPr id="15" name="Right Arrow 14">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6" name="TextBox 15"/>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daftar isi</a:t>
            </a:r>
            <a:endParaRPr lang="en-US" altLang="id-ID" sz="1100" dirty="0">
              <a:solidFill>
                <a:schemeClr val="bg1"/>
              </a:solidFill>
            </a:endParaRPr>
          </a:p>
        </p:txBody>
      </p:sp>
      <p:sp>
        <p:nvSpPr>
          <p:cNvPr id="17" name="TextBox 16">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5" action="ppaction://hlinksldjump"/>
              </a:rPr>
              <a:t>Kembali ke awal bab</a:t>
            </a:r>
            <a:endParaRPr lang="en-US" altLang="id-ID" sz="1100" dirty="0">
              <a:solidFill>
                <a:schemeClr val="bg1"/>
              </a:solidFill>
            </a:endParaRPr>
          </a:p>
        </p:txBody>
      </p:sp>
      <p:sp>
        <p:nvSpPr>
          <p:cNvPr id="18" name="Right Arrow 17">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spli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410970" y="1394460"/>
            <a:ext cx="6510020" cy="490220"/>
          </a:xfrm>
          <a:prstGeom prst="roundRect">
            <a:avLst/>
          </a:prstGeom>
          <a:solidFill>
            <a:schemeClr val="bg1">
              <a:lumMod val="75000"/>
            </a:schemeClr>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1. Sifat-Sifat Unsur Golongan Transisi Periode Empat </a:t>
            </a:r>
          </a:p>
        </p:txBody>
      </p:sp>
      <p:grpSp>
        <p:nvGrpSpPr>
          <p:cNvPr id="11" name="Group 10"/>
          <p:cNvGrpSpPr/>
          <p:nvPr/>
        </p:nvGrpSpPr>
        <p:grpSpPr>
          <a:xfrm>
            <a:off x="1410970" y="2208530"/>
            <a:ext cx="1992630" cy="3570477"/>
            <a:chOff x="1926" y="2754"/>
            <a:chExt cx="2155" cy="13490"/>
          </a:xfrm>
        </p:grpSpPr>
        <p:sp>
          <p:nvSpPr>
            <p:cNvPr id="8" name="Rectangle 7"/>
            <p:cNvSpPr/>
            <p:nvPr/>
          </p:nvSpPr>
          <p:spPr>
            <a:xfrm>
              <a:off x="1926" y="2754"/>
              <a:ext cx="2155" cy="1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a:sym typeface="+mn-ea"/>
                </a:rPr>
                <a:t>Sifat Logam </a:t>
              </a:r>
              <a:endParaRPr lang="en-US" sz="1200" b="1"/>
            </a:p>
          </p:txBody>
        </p:sp>
        <p:sp>
          <p:nvSpPr>
            <p:cNvPr id="10" name="Rectangle 9"/>
            <p:cNvSpPr/>
            <p:nvPr/>
          </p:nvSpPr>
          <p:spPr>
            <a:xfrm>
              <a:off x="1926" y="3948"/>
              <a:ext cx="2155" cy="88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t>Semua unsur transisi mempunyai sifat logam. Adanya ikatan logam ini mengakibatkan titik leleh, titik didih, dan densitas unsur transisi cukup besar sehingga bersifat keras dan kuat</a:t>
              </a:r>
            </a:p>
          </p:txBody>
        </p:sp>
        <p:sp>
          <p:nvSpPr>
            <p:cNvPr id="2" name="Rectangle 1"/>
            <p:cNvSpPr/>
            <p:nvPr/>
          </p:nvSpPr>
          <p:spPr>
            <a:xfrm>
              <a:off x="1926" y="2783"/>
              <a:ext cx="2155" cy="1162"/>
            </a:xfrm>
            <a:prstGeom prst="rect">
              <a:avLst/>
            </a:prstGeom>
            <a:solidFill>
              <a:srgbClr val="EAB6F6"/>
            </a:solidFill>
          </p:spPr>
          <p:style>
            <a:lnRef idx="2">
              <a:schemeClr val="dk1"/>
            </a:lnRef>
            <a:fillRef idx="1">
              <a:schemeClr val="lt1"/>
            </a:fillRef>
            <a:effectRef idx="0">
              <a:schemeClr val="dk1"/>
            </a:effectRef>
            <a:fontRef idx="minor">
              <a:schemeClr val="dk1"/>
            </a:fontRef>
          </p:style>
          <p:txBody>
            <a:bodyPr rtlCol="0" anchor="ctr"/>
            <a:lstStyle/>
            <a:p>
              <a:pPr algn="l"/>
              <a:r>
                <a:rPr lang="en-US" sz="1400" b="1">
                  <a:sym typeface="+mn-ea"/>
                </a:rPr>
                <a:t>a. Sifat Logam </a:t>
              </a:r>
              <a:endParaRPr lang="en-US" sz="1400" b="1"/>
            </a:p>
          </p:txBody>
        </p:sp>
        <p:sp>
          <p:nvSpPr>
            <p:cNvPr id="3" name="Rectangle 2"/>
            <p:cNvSpPr/>
            <p:nvPr/>
          </p:nvSpPr>
          <p:spPr>
            <a:xfrm>
              <a:off x="1926" y="3975"/>
              <a:ext cx="2155" cy="122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l">
                <a:buFont typeface="Wingdings" panose="05000000000000000000" charset="0"/>
                <a:buChar char="ü"/>
              </a:pPr>
              <a:endParaRPr lang="en-US" sz="1400"/>
            </a:p>
            <a:p>
              <a:pPr algn="l">
                <a:buFont typeface="Wingdings" panose="05000000000000000000" charset="0"/>
              </a:pPr>
              <a:endParaRPr lang="en-US" sz="1400"/>
            </a:p>
            <a:p>
              <a:pPr marL="285750" indent="-285750" algn="l">
                <a:buFont typeface="Wingdings" panose="05000000000000000000" charset="0"/>
                <a:buChar char="ü"/>
              </a:pPr>
              <a:r>
                <a:rPr lang="en-US" sz="1400"/>
                <a:t>Semua unsur transisi mempunyai sifat logam. </a:t>
              </a:r>
            </a:p>
            <a:p>
              <a:pPr algn="l">
                <a:buFont typeface="Wingdings" panose="05000000000000000000" charset="0"/>
              </a:pPr>
              <a:endParaRPr lang="en-US" sz="1400"/>
            </a:p>
            <a:p>
              <a:pPr marL="285750" indent="-285750" algn="l">
                <a:buFont typeface="Wingdings" panose="05000000000000000000" charset="0"/>
                <a:buChar char="ü"/>
              </a:pPr>
              <a:r>
                <a:rPr lang="en-US" sz="1400"/>
                <a:t>Adanya ikatan logam ini mengakibatkan titik leleh, titik didih, dan densitas unsur transisi cukup besar sehingga bersifat keras dan kuat.</a:t>
              </a:r>
            </a:p>
            <a:p>
              <a:pPr algn="l">
                <a:buFont typeface="Wingdings" panose="05000000000000000000" charset="0"/>
              </a:pPr>
              <a:endParaRPr lang="en-US" sz="1400"/>
            </a:p>
          </p:txBody>
        </p:sp>
      </p:grpSp>
      <p:grpSp>
        <p:nvGrpSpPr>
          <p:cNvPr id="12" name="Group 11"/>
          <p:cNvGrpSpPr/>
          <p:nvPr/>
        </p:nvGrpSpPr>
        <p:grpSpPr>
          <a:xfrm>
            <a:off x="3542665" y="2193925"/>
            <a:ext cx="2179955" cy="3586018"/>
            <a:chOff x="1926" y="2640"/>
            <a:chExt cx="2156" cy="8211"/>
          </a:xfrm>
        </p:grpSpPr>
        <p:sp>
          <p:nvSpPr>
            <p:cNvPr id="13" name="Rectangle 12"/>
            <p:cNvSpPr/>
            <p:nvPr/>
          </p:nvSpPr>
          <p:spPr>
            <a:xfrm>
              <a:off x="1926" y="2640"/>
              <a:ext cx="2156" cy="834"/>
            </a:xfrm>
            <a:prstGeom prst="rect">
              <a:avLst/>
            </a:prstGeom>
            <a:solidFill>
              <a:srgbClr val="EAB6F6"/>
            </a:solidFill>
          </p:spPr>
          <p:style>
            <a:lnRef idx="2">
              <a:schemeClr val="dk1"/>
            </a:lnRef>
            <a:fillRef idx="1">
              <a:schemeClr val="lt1"/>
            </a:fillRef>
            <a:effectRef idx="0">
              <a:schemeClr val="dk1"/>
            </a:effectRef>
            <a:fontRef idx="minor">
              <a:schemeClr val="dk1"/>
            </a:fontRef>
          </p:style>
          <p:txBody>
            <a:bodyPr rtlCol="0" anchor="ctr"/>
            <a:lstStyle/>
            <a:p>
              <a:pPr algn="l"/>
              <a:r>
                <a:rPr lang="en-US" sz="1400" b="1"/>
                <a:t>b. Bilangan Oksidasi </a:t>
              </a:r>
            </a:p>
          </p:txBody>
        </p:sp>
        <p:sp>
          <p:nvSpPr>
            <p:cNvPr id="14" name="Rectangle 13"/>
            <p:cNvSpPr/>
            <p:nvPr/>
          </p:nvSpPr>
          <p:spPr>
            <a:xfrm>
              <a:off x="1927" y="3475"/>
              <a:ext cx="2155" cy="7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l">
                <a:buFont typeface="Wingdings" panose="05000000000000000000" charset="0"/>
                <a:buChar char="ü"/>
              </a:pPr>
              <a:r>
                <a:rPr lang="en-US" sz="1400"/>
                <a:t>Unsur transisi mempunyai beberapa bilangan oksidasi. </a:t>
              </a:r>
            </a:p>
            <a:p>
              <a:pPr algn="l">
                <a:buFont typeface="Wingdings" panose="05000000000000000000" charset="0"/>
              </a:pPr>
              <a:endParaRPr lang="en-US" sz="1400"/>
            </a:p>
            <a:p>
              <a:pPr marL="285750" indent="-285750" algn="l">
                <a:buFont typeface="Wingdings" panose="05000000000000000000" charset="0"/>
                <a:buChar char="ü"/>
              </a:pPr>
              <a:r>
                <a:rPr lang="en-US" sz="1400"/>
                <a:t>Unsur-unsur transisi periode empat bersifat elektropositif (mudah melepaskan elektron) sehingga bilangan oksidasinya bertanda positif.</a:t>
              </a:r>
            </a:p>
          </p:txBody>
        </p:sp>
      </p:grpSp>
      <p:grpSp>
        <p:nvGrpSpPr>
          <p:cNvPr id="19" name="Group 18"/>
          <p:cNvGrpSpPr/>
          <p:nvPr/>
        </p:nvGrpSpPr>
        <p:grpSpPr>
          <a:xfrm>
            <a:off x="5861685" y="2216150"/>
            <a:ext cx="2058670" cy="3562428"/>
            <a:chOff x="1926" y="2754"/>
            <a:chExt cx="2155" cy="3284"/>
          </a:xfrm>
        </p:grpSpPr>
        <p:sp>
          <p:nvSpPr>
            <p:cNvPr id="20" name="Rectangle 19"/>
            <p:cNvSpPr/>
            <p:nvPr/>
          </p:nvSpPr>
          <p:spPr>
            <a:xfrm>
              <a:off x="1926" y="2754"/>
              <a:ext cx="2155" cy="283"/>
            </a:xfrm>
            <a:prstGeom prst="rect">
              <a:avLst/>
            </a:prstGeom>
            <a:solidFill>
              <a:srgbClr val="EAB6F6"/>
            </a:solidFill>
          </p:spPr>
          <p:style>
            <a:lnRef idx="2">
              <a:schemeClr val="dk1"/>
            </a:lnRef>
            <a:fillRef idx="1">
              <a:schemeClr val="lt1"/>
            </a:fillRef>
            <a:effectRef idx="0">
              <a:schemeClr val="dk1"/>
            </a:effectRef>
            <a:fontRef idx="minor">
              <a:schemeClr val="dk1"/>
            </a:fontRef>
          </p:style>
          <p:txBody>
            <a:bodyPr rtlCol="0" anchor="ctr"/>
            <a:lstStyle/>
            <a:p>
              <a:pPr algn="l"/>
              <a:r>
                <a:rPr lang="en-US" sz="1400" b="1"/>
                <a:t>c. Senyawa Berwarna</a:t>
              </a:r>
            </a:p>
          </p:txBody>
        </p:sp>
        <p:sp>
          <p:nvSpPr>
            <p:cNvPr id="21" name="Rectangle 20"/>
            <p:cNvSpPr/>
            <p:nvPr/>
          </p:nvSpPr>
          <p:spPr>
            <a:xfrm>
              <a:off x="1926" y="3043"/>
              <a:ext cx="2155" cy="29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l">
                <a:buFont typeface="Wingdings" panose="05000000000000000000" charset="0"/>
                <a:buChar char="ü"/>
              </a:pPr>
              <a:r>
                <a:rPr lang="en-US" sz="1400"/>
                <a:t>Senyawa yang dibentuk dari ion-ion logam transisi sebagian besar berwarna. </a:t>
              </a:r>
            </a:p>
            <a:p>
              <a:pPr algn="l">
                <a:buFont typeface="Wingdings" panose="05000000000000000000" charset="0"/>
              </a:pPr>
              <a:endParaRPr lang="en-US" sz="1400"/>
            </a:p>
            <a:p>
              <a:pPr marL="285750" indent="-285750" algn="l">
                <a:buFont typeface="Wingdings" panose="05000000000000000000" charset="0"/>
                <a:buChar char="ü"/>
              </a:pPr>
              <a:r>
                <a:rPr lang="en-US" sz="1400"/>
                <a:t>Warna ini disebabkan oleh tingkat energi elektron pada unsur-unsur transisi hampir sama.</a:t>
              </a:r>
            </a:p>
          </p:txBody>
        </p:sp>
      </p:grpSp>
      <p:sp>
        <p:nvSpPr>
          <p:cNvPr id="35" name="Text Box 34"/>
          <p:cNvSpPr txBox="1"/>
          <p:nvPr/>
        </p:nvSpPr>
        <p:spPr>
          <a:xfrm>
            <a:off x="1043608" y="620688"/>
            <a:ext cx="7343775" cy="460375"/>
          </a:xfrm>
          <a:prstGeom prst="rect">
            <a:avLst/>
          </a:prstGeom>
          <a:noFill/>
        </p:spPr>
        <p:txBody>
          <a:bodyPr wrap="none" rtlCol="0" anchor="t">
            <a:spAutoFit/>
          </a:bodyPr>
          <a:lstStyle/>
          <a:p>
            <a:r>
              <a:rPr lang="en-US" sz="2400" b="1" dirty="0">
                <a:solidFill>
                  <a:srgbClr val="9DD16F"/>
                </a:solidFill>
                <a:latin typeface="Segoe UI" panose="020B0502040204020203" charset="0"/>
                <a:cs typeface="Segoe UI" panose="020B0502040204020203" charset="0"/>
                <a:sym typeface="+mn-ea"/>
              </a:rPr>
              <a:t>Sifat-Sifat Unsur Golongan Transisi Periode Empat</a:t>
            </a:r>
            <a:endParaRPr lang="en-US" sz="2400" dirty="0"/>
          </a:p>
        </p:txBody>
      </p:sp>
      <p:sp>
        <p:nvSpPr>
          <p:cNvPr id="22" name="Right Arrow 21">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23" name="TextBox 22"/>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2" action="ppaction://hlinksldjump"/>
              </a:rPr>
              <a:t>Kembali ke daftar isi</a:t>
            </a:r>
            <a:endParaRPr lang="en-US" altLang="id-ID" sz="1100" dirty="0">
              <a:solidFill>
                <a:schemeClr val="bg1"/>
              </a:solidFill>
            </a:endParaRPr>
          </a:p>
        </p:txBody>
      </p:sp>
      <p:sp>
        <p:nvSpPr>
          <p:cNvPr id="24" name="TextBox 23">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awal bab</a:t>
            </a:r>
            <a:endParaRPr lang="en-US" altLang="id-ID" sz="1100" dirty="0">
              <a:solidFill>
                <a:schemeClr val="bg1"/>
              </a:solidFill>
            </a:endParaRPr>
          </a:p>
        </p:txBody>
      </p:sp>
      <p:sp>
        <p:nvSpPr>
          <p:cNvPr id="25" name="Right Arrow 24">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17855" y="3936365"/>
            <a:ext cx="4235450" cy="2175510"/>
            <a:chOff x="2331" y="1917"/>
            <a:chExt cx="2155" cy="2221"/>
          </a:xfrm>
        </p:grpSpPr>
        <p:sp>
          <p:nvSpPr>
            <p:cNvPr id="20" name="Rectangle 19"/>
            <p:cNvSpPr/>
            <p:nvPr/>
          </p:nvSpPr>
          <p:spPr>
            <a:xfrm>
              <a:off x="2331" y="1917"/>
              <a:ext cx="2155" cy="283"/>
            </a:xfrm>
            <a:prstGeom prst="rect">
              <a:avLst/>
            </a:prstGeom>
            <a:solidFill>
              <a:srgbClr val="EAB6F6"/>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b="1"/>
                <a:t>e. Ion Kompleks</a:t>
              </a:r>
            </a:p>
          </p:txBody>
        </p:sp>
        <p:sp>
          <p:nvSpPr>
            <p:cNvPr id="21" name="Rectangle 20"/>
            <p:cNvSpPr/>
            <p:nvPr/>
          </p:nvSpPr>
          <p:spPr>
            <a:xfrm>
              <a:off x="2331" y="2206"/>
              <a:ext cx="2155" cy="19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buFont typeface="Wingdings" panose="05000000000000000000" charset="0"/>
              </a:pPr>
              <a:r>
                <a:rPr lang="en-US" sz="1400"/>
                <a:t>Unsur transisi dapat membentuk ion kompleks karena memiliki orbital-orbital yang masih kosong. </a:t>
              </a:r>
            </a:p>
            <a:p>
              <a:pPr algn="l">
                <a:buFont typeface="Wingdings" panose="05000000000000000000" charset="0"/>
              </a:pPr>
              <a:endParaRPr lang="en-US" sz="1400"/>
            </a:p>
            <a:p>
              <a:pPr algn="l">
                <a:buFont typeface="Wingdings" panose="05000000000000000000" charset="0"/>
              </a:pPr>
              <a:r>
                <a:rPr lang="en-US" sz="1400"/>
                <a:t>Contoh nama senyawa kompleks: </a:t>
              </a:r>
            </a:p>
            <a:p>
              <a:pPr algn="l">
                <a:buFont typeface="Wingdings" panose="05000000000000000000" charset="0"/>
              </a:pPr>
              <a:r>
                <a:rPr lang="en-US" sz="1400"/>
                <a:t>[Ag(NH</a:t>
              </a:r>
              <a:r>
                <a:rPr lang="en-US" sz="1400" baseline="-25000"/>
                <a:t>3</a:t>
              </a:r>
              <a:r>
                <a:rPr lang="en-US" sz="1400"/>
                <a:t>)</a:t>
              </a:r>
              <a:r>
                <a:rPr lang="en-US" sz="1400" baseline="-25000"/>
                <a:t>2</a:t>
              </a:r>
              <a:r>
                <a:rPr lang="en-US" sz="1400"/>
                <a:t>]Cl    :  diamin perak(I) klorida </a:t>
              </a:r>
            </a:p>
            <a:p>
              <a:pPr algn="l">
                <a:buFont typeface="Wingdings" panose="05000000000000000000" charset="0"/>
              </a:pPr>
              <a:r>
                <a:rPr lang="en-US" sz="1400"/>
                <a:t>Na</a:t>
              </a:r>
              <a:r>
                <a:rPr lang="en-US" sz="1400" baseline="-25000"/>
                <a:t>2</a:t>
              </a:r>
              <a:r>
                <a:rPr lang="en-US" sz="1400"/>
                <a:t>[Cu(OH)</a:t>
              </a:r>
              <a:r>
                <a:rPr lang="en-US" sz="1400" baseline="-25000"/>
                <a:t>4</a:t>
              </a:r>
              <a:r>
                <a:rPr lang="en-US" sz="1400"/>
                <a:t>]  :  natrium tetrahidrokso kuprat(II) </a:t>
              </a:r>
            </a:p>
          </p:txBody>
        </p:sp>
      </p:grpSp>
      <p:grpSp>
        <p:nvGrpSpPr>
          <p:cNvPr id="42" name="Group 41"/>
          <p:cNvGrpSpPr/>
          <p:nvPr/>
        </p:nvGrpSpPr>
        <p:grpSpPr>
          <a:xfrm>
            <a:off x="611505" y="638810"/>
            <a:ext cx="4249420" cy="3001645"/>
            <a:chOff x="845" y="1606"/>
            <a:chExt cx="6692" cy="4727"/>
          </a:xfrm>
        </p:grpSpPr>
        <p:grpSp>
          <p:nvGrpSpPr>
            <p:cNvPr id="11" name="Group 10"/>
            <p:cNvGrpSpPr/>
            <p:nvPr/>
          </p:nvGrpSpPr>
          <p:grpSpPr>
            <a:xfrm>
              <a:off x="2667" y="1606"/>
              <a:ext cx="3138" cy="496"/>
              <a:chOff x="1926" y="2754"/>
              <a:chExt cx="2155" cy="1191"/>
            </a:xfrm>
          </p:grpSpPr>
          <p:sp>
            <p:nvSpPr>
              <p:cNvPr id="8" name="Rectangle 7"/>
              <p:cNvSpPr/>
              <p:nvPr/>
            </p:nvSpPr>
            <p:spPr>
              <a:xfrm>
                <a:off x="1926" y="2754"/>
                <a:ext cx="2155" cy="1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a:sym typeface="+mn-ea"/>
                  </a:rPr>
                  <a:t>Sifat Logam </a:t>
                </a:r>
                <a:endParaRPr lang="en-US" sz="1200" b="1"/>
              </a:p>
            </p:txBody>
          </p:sp>
          <p:sp>
            <p:nvSpPr>
              <p:cNvPr id="2" name="Rectangle 1"/>
              <p:cNvSpPr/>
              <p:nvPr/>
            </p:nvSpPr>
            <p:spPr>
              <a:xfrm>
                <a:off x="1926" y="2783"/>
                <a:ext cx="2155" cy="1162"/>
              </a:xfrm>
              <a:prstGeom prst="rect">
                <a:avLst/>
              </a:prstGeom>
              <a:solidFill>
                <a:srgbClr val="EAB6F6"/>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b="1">
                    <a:sym typeface="+mn-ea"/>
                  </a:rPr>
                  <a:t>d. Sifat Magnetik </a:t>
                </a:r>
                <a:endParaRPr lang="en-US" sz="1400" b="1"/>
              </a:p>
            </p:txBody>
          </p:sp>
        </p:grpSp>
        <p:cxnSp>
          <p:nvCxnSpPr>
            <p:cNvPr id="7" name="Straight Connector 6"/>
            <p:cNvCxnSpPr/>
            <p:nvPr/>
          </p:nvCxnSpPr>
          <p:spPr>
            <a:xfrm>
              <a:off x="4190" y="2102"/>
              <a:ext cx="0" cy="302"/>
            </a:xfrm>
            <a:prstGeom prst="line">
              <a:avLst/>
            </a:prstGeom>
          </p:spPr>
          <p:style>
            <a:lnRef idx="3">
              <a:schemeClr val="dk1"/>
            </a:lnRef>
            <a:fillRef idx="0">
              <a:schemeClr val="dk1"/>
            </a:fillRef>
            <a:effectRef idx="2">
              <a:schemeClr val="dk1"/>
            </a:effectRef>
            <a:fontRef idx="minor">
              <a:schemeClr val="tx1"/>
            </a:fontRef>
          </p:style>
        </p:cxnSp>
        <p:grpSp>
          <p:nvGrpSpPr>
            <p:cNvPr id="38" name="Group 37"/>
            <p:cNvGrpSpPr/>
            <p:nvPr/>
          </p:nvGrpSpPr>
          <p:grpSpPr>
            <a:xfrm>
              <a:off x="845" y="2706"/>
              <a:ext cx="2155" cy="3627"/>
              <a:chOff x="362" y="4306"/>
              <a:chExt cx="2155" cy="3627"/>
            </a:xfrm>
          </p:grpSpPr>
          <p:sp>
            <p:nvSpPr>
              <p:cNvPr id="9" name="Rectangle 8"/>
              <p:cNvSpPr/>
              <p:nvPr/>
            </p:nvSpPr>
            <p:spPr>
              <a:xfrm>
                <a:off x="362" y="5029"/>
                <a:ext cx="2155" cy="29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r>
                  <a:rPr lang="en-US" sz="1400"/>
                  <a:t>Unsur transisi yang menolak medan magnet.</a:t>
                </a:r>
              </a:p>
              <a:p>
                <a:pPr algn="l"/>
                <a:r>
                  <a:rPr lang="en-US" sz="1400"/>
                  <a:t>Contoh: unsur Zn </a:t>
                </a:r>
              </a:p>
            </p:txBody>
          </p:sp>
          <p:sp>
            <p:nvSpPr>
              <p:cNvPr id="18" name="Rectangle 17"/>
              <p:cNvSpPr/>
              <p:nvPr/>
            </p:nvSpPr>
            <p:spPr>
              <a:xfrm>
                <a:off x="362" y="4306"/>
                <a:ext cx="2155" cy="723"/>
              </a:xfrm>
              <a:prstGeom prst="rect">
                <a:avLst/>
              </a:prstGeom>
              <a:solidFill>
                <a:srgbClr val="22C50C"/>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a:sym typeface="+mn-ea"/>
                  </a:rPr>
                  <a:t>Diamagnetik: </a:t>
                </a:r>
                <a:endParaRPr lang="en-US" sz="1200" b="1"/>
              </a:p>
            </p:txBody>
          </p:sp>
        </p:grpSp>
        <p:grpSp>
          <p:nvGrpSpPr>
            <p:cNvPr id="41" name="Group 40"/>
            <p:cNvGrpSpPr/>
            <p:nvPr/>
          </p:nvGrpSpPr>
          <p:grpSpPr>
            <a:xfrm>
              <a:off x="3112" y="2706"/>
              <a:ext cx="2156" cy="3627"/>
              <a:chOff x="3158" y="2706"/>
              <a:chExt cx="2156" cy="3627"/>
            </a:xfrm>
          </p:grpSpPr>
          <p:sp>
            <p:nvSpPr>
              <p:cNvPr id="23" name="Rectangle 22"/>
              <p:cNvSpPr/>
              <p:nvPr/>
            </p:nvSpPr>
            <p:spPr>
              <a:xfrm>
                <a:off x="3158" y="2706"/>
                <a:ext cx="2155" cy="723"/>
              </a:xfrm>
              <a:prstGeom prst="rect">
                <a:avLst/>
              </a:prstGeom>
              <a:solidFill>
                <a:srgbClr val="22C50C"/>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a:sym typeface="+mn-ea"/>
                  </a:rPr>
                  <a:t>Paramagnetik: </a:t>
                </a:r>
                <a:endParaRPr lang="en-US" sz="1200" b="1"/>
              </a:p>
            </p:txBody>
          </p:sp>
          <p:sp>
            <p:nvSpPr>
              <p:cNvPr id="24" name="Rectangle 23"/>
              <p:cNvSpPr/>
              <p:nvPr/>
            </p:nvSpPr>
            <p:spPr>
              <a:xfrm>
                <a:off x="3158" y="3429"/>
                <a:ext cx="2156" cy="29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r>
                  <a:rPr lang="en-US" sz="1400">
                    <a:sym typeface="+mn-ea"/>
                  </a:rPr>
                  <a:t>Unsur transisi yang sedikit dapat ditarik medan magnet.</a:t>
                </a:r>
              </a:p>
              <a:p>
                <a:pPr algn="l"/>
                <a:r>
                  <a:rPr lang="en-US" sz="1400"/>
                  <a:t>Contoh: unsur Sc </a:t>
                </a:r>
              </a:p>
            </p:txBody>
          </p:sp>
        </p:grpSp>
        <p:sp>
          <p:nvSpPr>
            <p:cNvPr id="25" name="Rectangle 24"/>
            <p:cNvSpPr/>
            <p:nvPr/>
          </p:nvSpPr>
          <p:spPr>
            <a:xfrm>
              <a:off x="5381" y="2706"/>
              <a:ext cx="2155" cy="723"/>
            </a:xfrm>
            <a:prstGeom prst="rect">
              <a:avLst/>
            </a:prstGeom>
            <a:solidFill>
              <a:srgbClr val="22C50C"/>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b="1">
                  <a:sym typeface="+mn-ea"/>
                </a:rPr>
                <a:t>Feromagnetik: </a:t>
              </a:r>
              <a:endParaRPr lang="en-US" sz="1200" b="1"/>
            </a:p>
          </p:txBody>
        </p:sp>
        <p:sp>
          <p:nvSpPr>
            <p:cNvPr id="26" name="Rectangle 25"/>
            <p:cNvSpPr/>
            <p:nvPr/>
          </p:nvSpPr>
          <p:spPr>
            <a:xfrm>
              <a:off x="5382" y="3429"/>
              <a:ext cx="2155" cy="29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r>
                <a:rPr lang="en-US" sz="1400"/>
                <a:t>Unsur transisi yang dapat ditarik dengan sangat kuat oleh medan magnet</a:t>
              </a:r>
            </a:p>
            <a:p>
              <a:pPr algn="l"/>
              <a:r>
                <a:rPr lang="en-US" sz="1400"/>
                <a:t>Contoh: unsur Fe, Co, dan Ni </a:t>
              </a:r>
            </a:p>
          </p:txBody>
        </p:sp>
        <p:cxnSp>
          <p:nvCxnSpPr>
            <p:cNvPr id="27" name="Straight Connector 26"/>
            <p:cNvCxnSpPr/>
            <p:nvPr/>
          </p:nvCxnSpPr>
          <p:spPr>
            <a:xfrm>
              <a:off x="1922" y="2404"/>
              <a:ext cx="4536" cy="0"/>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4190" y="2404"/>
              <a:ext cx="0" cy="302"/>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1922" y="2404"/>
              <a:ext cx="0" cy="302"/>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a:off x="6458" y="2404"/>
              <a:ext cx="0" cy="302"/>
            </a:xfrm>
            <a:prstGeom prst="line">
              <a:avLst/>
            </a:prstGeom>
          </p:spPr>
          <p:style>
            <a:lnRef idx="3">
              <a:schemeClr val="dk1"/>
            </a:lnRef>
            <a:fillRef idx="0">
              <a:schemeClr val="dk1"/>
            </a:fillRef>
            <a:effectRef idx="2">
              <a:schemeClr val="dk1"/>
            </a:effectRef>
            <a:fontRef idx="minor">
              <a:schemeClr val="tx1"/>
            </a:fontRef>
          </p:style>
        </p:cxnSp>
      </p:grpSp>
      <p:pic>
        <p:nvPicPr>
          <p:cNvPr id="13" name="Content Placeholder 12" descr="diamagnetik"/>
          <p:cNvPicPr>
            <a:picLocks noGrp="1" noChangeAspect="1"/>
          </p:cNvPicPr>
          <p:nvPr>
            <p:ph sz="half" idx="4294967295"/>
          </p:nvPr>
        </p:nvPicPr>
        <p:blipFill>
          <a:blip r:embed="rId3" cstate="print"/>
          <a:stretch>
            <a:fillRect/>
          </a:stretch>
        </p:blipFill>
        <p:spPr>
          <a:xfrm>
            <a:off x="5364088" y="1196752"/>
            <a:ext cx="3322637" cy="1214437"/>
          </a:xfrm>
          <a:prstGeom prst="rect">
            <a:avLst/>
          </a:prstGeom>
        </p:spPr>
      </p:pic>
      <p:pic>
        <p:nvPicPr>
          <p:cNvPr id="15" name="Content Placeholder 14" descr="feromagnetik"/>
          <p:cNvPicPr>
            <a:picLocks noGrp="1" noChangeAspect="1"/>
          </p:cNvPicPr>
          <p:nvPr>
            <p:ph sz="half" idx="4294967295"/>
          </p:nvPr>
        </p:nvPicPr>
        <p:blipFill>
          <a:blip r:embed="rId4" cstate="print"/>
          <a:stretch>
            <a:fillRect/>
          </a:stretch>
        </p:blipFill>
        <p:spPr>
          <a:xfrm>
            <a:off x="5004048" y="4365104"/>
            <a:ext cx="3886200" cy="1081088"/>
          </a:xfrm>
          <a:prstGeom prst="rect">
            <a:avLst/>
          </a:prstGeom>
        </p:spPr>
      </p:pic>
      <p:pic>
        <p:nvPicPr>
          <p:cNvPr id="17" name="Picture 16" descr="paramagnetik"/>
          <p:cNvPicPr>
            <a:picLocks noChangeAspect="1"/>
          </p:cNvPicPr>
          <p:nvPr/>
        </p:nvPicPr>
        <p:blipFill>
          <a:blip r:embed="rId5" cstate="print"/>
          <a:stretch>
            <a:fillRect/>
          </a:stretch>
        </p:blipFill>
        <p:spPr>
          <a:xfrm>
            <a:off x="5364088" y="2780928"/>
            <a:ext cx="3395980" cy="1240790"/>
          </a:xfrm>
          <a:prstGeom prst="rect">
            <a:avLst/>
          </a:prstGeom>
        </p:spPr>
      </p:pic>
      <p:sp>
        <p:nvSpPr>
          <p:cNvPr id="31" name="Right Arrow 30">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32" name="TextBox 31"/>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6" action="ppaction://hlinksldjump"/>
              </a:rPr>
              <a:t>Kembali ke daftar isi</a:t>
            </a:r>
            <a:endParaRPr lang="en-US" altLang="id-ID" sz="1100" dirty="0">
              <a:solidFill>
                <a:schemeClr val="bg1"/>
              </a:solidFill>
            </a:endParaRPr>
          </a:p>
        </p:txBody>
      </p:sp>
      <p:sp>
        <p:nvSpPr>
          <p:cNvPr id="33" name="TextBox 32">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7" action="ppaction://hlinksldjump"/>
              </a:rPr>
              <a:t>Kembali ke awal bab</a:t>
            </a:r>
            <a:endParaRPr lang="en-US" altLang="id-ID" sz="1100" dirty="0">
              <a:solidFill>
                <a:schemeClr val="bg1"/>
              </a:solidFill>
            </a:endParaRPr>
          </a:p>
        </p:txBody>
      </p:sp>
      <p:sp>
        <p:nvSpPr>
          <p:cNvPr id="34" name="Right Arrow 33">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G:\boeing-787-1284x722.jpg"/>
          <p:cNvPicPr>
            <a:picLocks noGrp="1" noChangeAspect="1" noChangeArrowheads="1"/>
          </p:cNvPicPr>
          <p:nvPr>
            <p:ph sz="half" idx="4294967295"/>
          </p:nvPr>
        </p:nvPicPr>
        <p:blipFill>
          <a:blip r:embed="rId2" cstate="print"/>
          <a:srcRect/>
          <a:stretch>
            <a:fillRect/>
          </a:stretch>
        </p:blipFill>
        <p:spPr bwMode="auto">
          <a:xfrm>
            <a:off x="611560" y="1844824"/>
            <a:ext cx="3270250" cy="1838325"/>
          </a:xfrm>
          <a:prstGeom prst="rect">
            <a:avLst/>
          </a:prstGeom>
          <a:noFill/>
        </p:spPr>
      </p:pic>
      <p:pic>
        <p:nvPicPr>
          <p:cNvPr id="15" name="Content Placeholder 14" descr="harga-kabel-listrik-Terbaru"/>
          <p:cNvPicPr>
            <a:picLocks noGrp="1" noChangeAspect="1"/>
          </p:cNvPicPr>
          <p:nvPr>
            <p:ph sz="half" idx="4294967295"/>
          </p:nvPr>
        </p:nvPicPr>
        <p:blipFill>
          <a:blip r:embed="rId3" cstate="print"/>
          <a:stretch>
            <a:fillRect/>
          </a:stretch>
        </p:blipFill>
        <p:spPr>
          <a:xfrm>
            <a:off x="4788024" y="3645024"/>
            <a:ext cx="2886075" cy="1928812"/>
          </a:xfrm>
          <a:prstGeom prst="rect">
            <a:avLst/>
          </a:prstGeom>
        </p:spPr>
      </p:pic>
      <p:sp>
        <p:nvSpPr>
          <p:cNvPr id="14" name="Text Box 13"/>
          <p:cNvSpPr txBox="1"/>
          <p:nvPr/>
        </p:nvSpPr>
        <p:spPr>
          <a:xfrm>
            <a:off x="650875" y="3818890"/>
            <a:ext cx="3376295" cy="583565"/>
          </a:xfrm>
          <a:prstGeom prst="rect">
            <a:avLst/>
          </a:prstGeom>
          <a:noFill/>
        </p:spPr>
        <p:txBody>
          <a:bodyPr wrap="square" rtlCol="0" anchor="t">
            <a:spAutoFit/>
          </a:bodyPr>
          <a:lstStyle/>
          <a:p>
            <a:r>
              <a:rPr lang="en-ID" sz="1600" dirty="0">
                <a:sym typeface="+mn-ea"/>
              </a:rPr>
              <a:t>Titanium digunakan sebagai bahan badan pesawat</a:t>
            </a:r>
            <a:endParaRPr lang="en-US" sz="1600"/>
          </a:p>
        </p:txBody>
      </p:sp>
      <p:pic>
        <p:nvPicPr>
          <p:cNvPr id="16" name="Picture 15" descr="Pengertian-Baja-735x400"/>
          <p:cNvPicPr>
            <a:picLocks noChangeAspect="1"/>
          </p:cNvPicPr>
          <p:nvPr/>
        </p:nvPicPr>
        <p:blipFill>
          <a:blip r:embed="rId4" cstate="print"/>
          <a:stretch>
            <a:fillRect/>
          </a:stretch>
        </p:blipFill>
        <p:spPr>
          <a:xfrm>
            <a:off x="4538980" y="1417955"/>
            <a:ext cx="3327400" cy="1811020"/>
          </a:xfrm>
          <a:prstGeom prst="rect">
            <a:avLst/>
          </a:prstGeom>
        </p:spPr>
      </p:pic>
      <p:sp>
        <p:nvSpPr>
          <p:cNvPr id="18" name="Text Box 17"/>
          <p:cNvSpPr txBox="1"/>
          <p:nvPr/>
        </p:nvSpPr>
        <p:spPr>
          <a:xfrm>
            <a:off x="4538980" y="3228975"/>
            <a:ext cx="3648710" cy="368300"/>
          </a:xfrm>
          <a:prstGeom prst="rect">
            <a:avLst/>
          </a:prstGeom>
          <a:noFill/>
        </p:spPr>
        <p:txBody>
          <a:bodyPr wrap="square" rtlCol="0" anchor="t">
            <a:spAutoFit/>
          </a:bodyPr>
          <a:lstStyle/>
          <a:p>
            <a:r>
              <a:rPr lang="en-US"/>
              <a:t>Baja sebagai kerangka bangunan</a:t>
            </a:r>
          </a:p>
        </p:txBody>
      </p:sp>
      <p:sp>
        <p:nvSpPr>
          <p:cNvPr id="19" name="Text Box 18"/>
          <p:cNvSpPr txBox="1"/>
          <p:nvPr/>
        </p:nvSpPr>
        <p:spPr>
          <a:xfrm>
            <a:off x="4535805" y="5597525"/>
            <a:ext cx="3770630" cy="640080"/>
          </a:xfrm>
          <a:prstGeom prst="rect">
            <a:avLst/>
          </a:prstGeom>
          <a:noFill/>
        </p:spPr>
        <p:txBody>
          <a:bodyPr wrap="square" rtlCol="0" anchor="t">
            <a:spAutoFit/>
          </a:bodyPr>
          <a:lstStyle/>
          <a:p>
            <a:r>
              <a:rPr lang="en-US"/>
              <a:t>Tembaga sebagai bahan baku kabel listrik</a:t>
            </a:r>
          </a:p>
        </p:txBody>
      </p:sp>
      <p:sp>
        <p:nvSpPr>
          <p:cNvPr id="2" name="Text Box 1"/>
          <p:cNvSpPr txBox="1"/>
          <p:nvPr/>
        </p:nvSpPr>
        <p:spPr>
          <a:xfrm>
            <a:off x="1428115" y="507365"/>
            <a:ext cx="7357110" cy="829945"/>
          </a:xfrm>
          <a:prstGeom prst="rect">
            <a:avLst/>
          </a:prstGeom>
          <a:noFill/>
        </p:spPr>
        <p:txBody>
          <a:bodyPr wrap="none" rtlCol="0" anchor="t">
            <a:spAutoFit/>
          </a:bodyPr>
          <a:lstStyle/>
          <a:p>
            <a:r>
              <a:rPr lang="en-US" sz="2400" b="1">
                <a:solidFill>
                  <a:srgbClr val="9DD16F"/>
                </a:solidFill>
                <a:latin typeface="Segoe UI" panose="020B0502040204020203" charset="0"/>
                <a:cs typeface="Segoe UI" panose="020B0502040204020203" charset="0"/>
                <a:sym typeface="+mn-ea"/>
              </a:rPr>
              <a:t>Pembuatan, Kegunaan, dan Dampak Unsur-Unsur </a:t>
            </a:r>
          </a:p>
          <a:p>
            <a:r>
              <a:rPr lang="en-US" sz="2400" b="1">
                <a:solidFill>
                  <a:srgbClr val="9DD16F"/>
                </a:solidFill>
                <a:latin typeface="Segoe UI" panose="020B0502040204020203" charset="0"/>
                <a:cs typeface="Segoe UI" panose="020B0502040204020203" charset="0"/>
                <a:sym typeface="+mn-ea"/>
              </a:rPr>
              <a:t>Golongan Transisi Periode Empat</a:t>
            </a:r>
            <a:endParaRPr lang="en-US" sz="2400"/>
          </a:p>
        </p:txBody>
      </p:sp>
      <p:sp>
        <p:nvSpPr>
          <p:cNvPr id="17" name="Right Arrow 16">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20" name="TextBox 19"/>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5" action="ppaction://hlinksldjump"/>
              </a:rPr>
              <a:t>Kembali ke daftar isi</a:t>
            </a:r>
            <a:endParaRPr lang="en-US" altLang="id-ID" sz="1100" dirty="0">
              <a:solidFill>
                <a:schemeClr val="bg1"/>
              </a:solidFill>
            </a:endParaRPr>
          </a:p>
        </p:txBody>
      </p:sp>
      <p:sp>
        <p:nvSpPr>
          <p:cNvPr id="21" name="TextBox 20">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6" action="ppaction://hlinksldjump"/>
              </a:rPr>
              <a:t>Kembali ke awal bab</a:t>
            </a:r>
            <a:endParaRPr lang="en-US" altLang="id-ID" sz="1100" dirty="0">
              <a:solidFill>
                <a:schemeClr val="bg1"/>
              </a:solidFill>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shot (18)"/>
          <p:cNvPicPr>
            <a:picLocks noGrp="1" noChangeAspect="1"/>
          </p:cNvPicPr>
          <p:nvPr>
            <p:ph sz="half" idx="4294967295"/>
          </p:nvPr>
        </p:nvPicPr>
        <p:blipFill>
          <a:blip r:embed="rId2" cstate="print"/>
          <a:srcRect l="55123" t="18757" r="9876" b="12837"/>
          <a:stretch>
            <a:fillRect/>
          </a:stretch>
        </p:blipFill>
        <p:spPr>
          <a:xfrm>
            <a:off x="467544" y="1122363"/>
            <a:ext cx="4086225" cy="4924425"/>
          </a:xfrm>
          <a:prstGeom prst="rect">
            <a:avLst/>
          </a:prstGeom>
        </p:spPr>
      </p:pic>
      <p:pic>
        <p:nvPicPr>
          <p:cNvPr id="7" name="Content Placeholder 6" descr="Screenshot (19)"/>
          <p:cNvPicPr>
            <a:picLocks noGrp="1" noChangeAspect="1"/>
          </p:cNvPicPr>
          <p:nvPr>
            <p:ph sz="half" idx="4294967295"/>
          </p:nvPr>
        </p:nvPicPr>
        <p:blipFill>
          <a:blip r:embed="rId3" cstate="print"/>
          <a:srcRect l="55209" t="51557" r="9599" b="5663"/>
          <a:stretch>
            <a:fillRect/>
          </a:stretch>
        </p:blipFill>
        <p:spPr>
          <a:xfrm>
            <a:off x="4912995" y="2317750"/>
            <a:ext cx="3705860" cy="2534920"/>
          </a:xfrm>
          <a:prstGeom prst="rect">
            <a:avLst/>
          </a:prstGeom>
        </p:spPr>
      </p:pic>
      <p:pic>
        <p:nvPicPr>
          <p:cNvPr id="4" name="Picture 3" descr="gypsum"/>
          <p:cNvPicPr>
            <a:picLocks noChangeAspect="1"/>
          </p:cNvPicPr>
          <p:nvPr/>
        </p:nvPicPr>
        <p:blipFill>
          <a:blip r:embed="rId4" cstate="print"/>
          <a:stretch>
            <a:fillRect/>
          </a:stretch>
        </p:blipFill>
        <p:spPr>
          <a:xfrm>
            <a:off x="5447665" y="560705"/>
            <a:ext cx="2513965" cy="1633220"/>
          </a:xfrm>
          <a:prstGeom prst="rect">
            <a:avLst/>
          </a:prstGeom>
        </p:spPr>
      </p:pic>
      <p:sp>
        <p:nvSpPr>
          <p:cNvPr id="17" name="Right Arrow 16">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18" name="TextBox 17"/>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5" action="ppaction://hlinksldjump"/>
              </a:rPr>
              <a:t>Kembali ke daftar isi</a:t>
            </a:r>
            <a:endParaRPr lang="en-US" altLang="id-ID" sz="1100" dirty="0">
              <a:solidFill>
                <a:schemeClr val="bg1"/>
              </a:solidFill>
            </a:endParaRPr>
          </a:p>
        </p:txBody>
      </p:sp>
      <p:sp>
        <p:nvSpPr>
          <p:cNvPr id="19" name="TextBox 18">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6" action="ppaction://hlinksldjump"/>
              </a:rPr>
              <a:t>Kembali ke awal bab</a:t>
            </a:r>
            <a:endParaRPr lang="en-US" altLang="id-ID" sz="1100" dirty="0">
              <a:solidFill>
                <a:schemeClr val="bg1"/>
              </a:solidFill>
            </a:endParaRPr>
          </a:p>
        </p:txBody>
      </p:sp>
      <p:sp>
        <p:nvSpPr>
          <p:cNvPr id="20" name="Right Arrow 19">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79512" y="502568"/>
            <a:ext cx="6291263" cy="838200"/>
          </a:xfrm>
          <a:prstGeom prst="rect">
            <a:avLst/>
          </a:prstGeom>
          <a:solidFill>
            <a:schemeClr val="bg1"/>
          </a:solidFill>
          <a:ln>
            <a:solidFill>
              <a:schemeClr val="bg1"/>
            </a:solidFill>
          </a:ln>
        </p:spPr>
        <p:txBody>
          <a:bodyPr/>
          <a:lstStyle/>
          <a:p>
            <a:pPr algn="l"/>
            <a:r>
              <a:rPr lang="en-US" sz="2400" b="1" dirty="0">
                <a:solidFill>
                  <a:srgbClr val="9DD16F"/>
                </a:solidFill>
                <a:latin typeface="Segoe UI" panose="020B0502040204020203" charset="0"/>
                <a:cs typeface="Segoe UI" panose="020B0502040204020203" charset="0"/>
                <a:sym typeface="+mn-ea"/>
              </a:rPr>
              <a:t>Sifat-Sifat Unsur-Unsur Golongan Utama</a:t>
            </a:r>
          </a:p>
        </p:txBody>
      </p:sp>
      <p:grpSp>
        <p:nvGrpSpPr>
          <p:cNvPr id="42" name="Group 41"/>
          <p:cNvGrpSpPr/>
          <p:nvPr/>
        </p:nvGrpSpPr>
        <p:grpSpPr>
          <a:xfrm>
            <a:off x="2014855" y="1288415"/>
            <a:ext cx="4410194" cy="4869815"/>
            <a:chOff x="1438" y="2336"/>
            <a:chExt cx="6945" cy="7669"/>
          </a:xfrm>
        </p:grpSpPr>
        <p:grpSp>
          <p:nvGrpSpPr>
            <p:cNvPr id="30" name="Group 29"/>
            <p:cNvGrpSpPr/>
            <p:nvPr/>
          </p:nvGrpSpPr>
          <p:grpSpPr>
            <a:xfrm>
              <a:off x="1438" y="2336"/>
              <a:ext cx="6945" cy="7374"/>
              <a:chOff x="1384" y="2696"/>
              <a:chExt cx="6945" cy="7374"/>
            </a:xfrm>
          </p:grpSpPr>
          <p:sp>
            <p:nvSpPr>
              <p:cNvPr id="14" name="Rounded Rectangle 13"/>
              <p:cNvSpPr/>
              <p:nvPr/>
            </p:nvSpPr>
            <p:spPr>
              <a:xfrm>
                <a:off x="1384" y="2696"/>
                <a:ext cx="2365" cy="754"/>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Sifat Fisika</a:t>
                </a:r>
              </a:p>
            </p:txBody>
          </p:sp>
          <p:cxnSp>
            <p:nvCxnSpPr>
              <p:cNvPr id="36" name="Straight Connector 35"/>
              <p:cNvCxnSpPr/>
              <p:nvPr/>
            </p:nvCxnSpPr>
            <p:spPr>
              <a:xfrm>
                <a:off x="2441" y="3903"/>
                <a:ext cx="4759" cy="23"/>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3719" y="3903"/>
                <a:ext cx="26" cy="6167"/>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8" name="Group 7"/>
              <p:cNvGrpSpPr/>
              <p:nvPr/>
            </p:nvGrpSpPr>
            <p:grpSpPr>
              <a:xfrm>
                <a:off x="3719" y="4339"/>
                <a:ext cx="3685" cy="578"/>
                <a:chOff x="3719" y="4339"/>
                <a:chExt cx="3685" cy="578"/>
              </a:xfrm>
            </p:grpSpPr>
            <p:cxnSp>
              <p:nvCxnSpPr>
                <p:cNvPr id="33" name="Straight Connector 32"/>
                <p:cNvCxnSpPr/>
                <p:nvPr/>
              </p:nvCxnSpPr>
              <p:spPr>
                <a:xfrm>
                  <a:off x="3719" y="4624"/>
                  <a:ext cx="397" cy="1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4116" y="4339"/>
                  <a:ext cx="3289" cy="579"/>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SimSun" panose="02010600030101010101" pitchFamily="2" charset="-122"/>
                    </a:rPr>
                    <a:t>Golongan IA (Alkali) </a:t>
                  </a:r>
                </a:p>
              </p:txBody>
            </p:sp>
          </p:grpSp>
          <p:sp>
            <p:nvSpPr>
              <p:cNvPr id="2" name="Rounded Rectangle 1"/>
              <p:cNvSpPr/>
              <p:nvPr/>
            </p:nvSpPr>
            <p:spPr>
              <a:xfrm>
                <a:off x="6035" y="2696"/>
                <a:ext cx="2219" cy="754"/>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Sifat Kimia</a:t>
                </a:r>
              </a:p>
            </p:txBody>
          </p:sp>
          <p:cxnSp>
            <p:nvCxnSpPr>
              <p:cNvPr id="4" name="Straight Connector 3"/>
              <p:cNvCxnSpPr/>
              <p:nvPr/>
            </p:nvCxnSpPr>
            <p:spPr>
              <a:xfrm>
                <a:off x="2441" y="3450"/>
                <a:ext cx="0" cy="453"/>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7200" y="3450"/>
                <a:ext cx="0" cy="453"/>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9" name="Group 8"/>
              <p:cNvGrpSpPr/>
              <p:nvPr/>
            </p:nvGrpSpPr>
            <p:grpSpPr>
              <a:xfrm>
                <a:off x="3719" y="5110"/>
                <a:ext cx="4610" cy="579"/>
                <a:chOff x="3719" y="4339"/>
                <a:chExt cx="3576" cy="579"/>
              </a:xfrm>
            </p:grpSpPr>
            <p:cxnSp>
              <p:nvCxnSpPr>
                <p:cNvPr id="10" name="Straight Connector 9"/>
                <p:cNvCxnSpPr/>
                <p:nvPr/>
              </p:nvCxnSpPr>
              <p:spPr>
                <a:xfrm>
                  <a:off x="3719" y="4624"/>
                  <a:ext cx="397" cy="1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026" y="4339"/>
                  <a:ext cx="3269" cy="579"/>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SimSun" panose="02010600030101010101" pitchFamily="2" charset="-122"/>
                    </a:rPr>
                    <a:t>Golongan IIA (Alkali Tanah) </a:t>
                  </a:r>
                </a:p>
              </p:txBody>
            </p:sp>
          </p:grpSp>
          <p:grpSp>
            <p:nvGrpSpPr>
              <p:cNvPr id="12" name="Group 11"/>
              <p:cNvGrpSpPr/>
              <p:nvPr/>
            </p:nvGrpSpPr>
            <p:grpSpPr>
              <a:xfrm>
                <a:off x="3719" y="5895"/>
                <a:ext cx="2850" cy="579"/>
                <a:chOff x="3719" y="4339"/>
                <a:chExt cx="2850" cy="579"/>
              </a:xfrm>
            </p:grpSpPr>
            <p:cxnSp>
              <p:nvCxnSpPr>
                <p:cNvPr id="13" name="Straight Connector 12"/>
                <p:cNvCxnSpPr/>
                <p:nvPr/>
              </p:nvCxnSpPr>
              <p:spPr>
                <a:xfrm>
                  <a:off x="3719" y="4624"/>
                  <a:ext cx="397" cy="1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4116" y="4339"/>
                  <a:ext cx="2453" cy="579"/>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SimSun" panose="02010600030101010101" pitchFamily="2" charset="-122"/>
                    </a:rPr>
                    <a:t>Golongan IIIA  </a:t>
                  </a:r>
                </a:p>
              </p:txBody>
            </p:sp>
          </p:grpSp>
          <p:sp>
            <p:nvSpPr>
              <p:cNvPr id="18" name="Rectangle 17"/>
              <p:cNvSpPr/>
              <p:nvPr/>
            </p:nvSpPr>
            <p:spPr>
              <a:xfrm>
                <a:off x="4116" y="6647"/>
                <a:ext cx="2453" cy="579"/>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SimSun" panose="02010600030101010101" pitchFamily="2" charset="-122"/>
                  </a:rPr>
                  <a:t>Golongan IVA  </a:t>
                </a:r>
              </a:p>
            </p:txBody>
          </p:sp>
          <p:cxnSp>
            <p:nvCxnSpPr>
              <p:cNvPr id="22" name="Straight Connector 21"/>
              <p:cNvCxnSpPr>
                <a:endCxn id="18" idx="1"/>
              </p:cNvCxnSpPr>
              <p:nvPr/>
            </p:nvCxnSpPr>
            <p:spPr>
              <a:xfrm>
                <a:off x="3719" y="6932"/>
                <a:ext cx="397" cy="5"/>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3" name="Group 22"/>
              <p:cNvGrpSpPr/>
              <p:nvPr/>
            </p:nvGrpSpPr>
            <p:grpSpPr>
              <a:xfrm>
                <a:off x="3718" y="7453"/>
                <a:ext cx="2850" cy="579"/>
                <a:chOff x="3719" y="4339"/>
                <a:chExt cx="2850" cy="579"/>
              </a:xfrm>
            </p:grpSpPr>
            <p:cxnSp>
              <p:nvCxnSpPr>
                <p:cNvPr id="25" name="Straight Connector 24"/>
                <p:cNvCxnSpPr/>
                <p:nvPr/>
              </p:nvCxnSpPr>
              <p:spPr>
                <a:xfrm>
                  <a:off x="3719" y="4624"/>
                  <a:ext cx="397" cy="1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6" name="Rectangle 25"/>
                <p:cNvSpPr/>
                <p:nvPr/>
              </p:nvSpPr>
              <p:spPr>
                <a:xfrm>
                  <a:off x="4116" y="4339"/>
                  <a:ext cx="2453" cy="579"/>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SimSun" panose="02010600030101010101" pitchFamily="2" charset="-122"/>
                    </a:rPr>
                    <a:t>Golongan VA  </a:t>
                  </a:r>
                </a:p>
              </p:txBody>
            </p:sp>
          </p:grpSp>
          <p:grpSp>
            <p:nvGrpSpPr>
              <p:cNvPr id="27" name="Group 26"/>
              <p:cNvGrpSpPr/>
              <p:nvPr/>
            </p:nvGrpSpPr>
            <p:grpSpPr>
              <a:xfrm>
                <a:off x="3749" y="8255"/>
                <a:ext cx="2846" cy="579"/>
                <a:chOff x="3750" y="4350"/>
                <a:chExt cx="2846" cy="579"/>
              </a:xfrm>
            </p:grpSpPr>
            <p:cxnSp>
              <p:nvCxnSpPr>
                <p:cNvPr id="28" name="Straight Connector 27"/>
                <p:cNvCxnSpPr/>
                <p:nvPr/>
              </p:nvCxnSpPr>
              <p:spPr>
                <a:xfrm>
                  <a:off x="3750" y="4635"/>
                  <a:ext cx="397" cy="1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9" name="Rectangle 28"/>
                <p:cNvSpPr/>
                <p:nvPr/>
              </p:nvSpPr>
              <p:spPr>
                <a:xfrm>
                  <a:off x="4143" y="4350"/>
                  <a:ext cx="2453" cy="579"/>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SimSun" panose="02010600030101010101" pitchFamily="2" charset="-122"/>
                    </a:rPr>
                    <a:t>Golongan VIA  </a:t>
                  </a:r>
                </a:p>
              </p:txBody>
            </p:sp>
          </p:grpSp>
        </p:grpSp>
        <p:grpSp>
          <p:nvGrpSpPr>
            <p:cNvPr id="31" name="Group 30"/>
            <p:cNvGrpSpPr/>
            <p:nvPr/>
          </p:nvGrpSpPr>
          <p:grpSpPr>
            <a:xfrm>
              <a:off x="3803" y="8668"/>
              <a:ext cx="4188" cy="579"/>
              <a:chOff x="3696" y="4339"/>
              <a:chExt cx="4188" cy="579"/>
            </a:xfrm>
          </p:grpSpPr>
          <p:cxnSp>
            <p:nvCxnSpPr>
              <p:cNvPr id="32" name="Straight Connector 31"/>
              <p:cNvCxnSpPr/>
              <p:nvPr/>
            </p:nvCxnSpPr>
            <p:spPr>
              <a:xfrm>
                <a:off x="3696" y="4624"/>
                <a:ext cx="397" cy="1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4" name="Rectangle 33"/>
              <p:cNvSpPr/>
              <p:nvPr/>
            </p:nvSpPr>
            <p:spPr>
              <a:xfrm>
                <a:off x="4093" y="4339"/>
                <a:ext cx="3791" cy="579"/>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SimSun" panose="02010600030101010101" pitchFamily="2" charset="-122"/>
                  </a:rPr>
                  <a:t>Golongan VIIA (Halogen)  </a:t>
                </a:r>
              </a:p>
            </p:txBody>
          </p:sp>
        </p:grpSp>
        <p:cxnSp>
          <p:nvCxnSpPr>
            <p:cNvPr id="40" name="Straight Connector 39"/>
            <p:cNvCxnSpPr/>
            <p:nvPr/>
          </p:nvCxnSpPr>
          <p:spPr>
            <a:xfrm>
              <a:off x="3799" y="9710"/>
              <a:ext cx="397" cy="1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1" name="Rectangle 40"/>
            <p:cNvSpPr/>
            <p:nvPr/>
          </p:nvSpPr>
          <p:spPr>
            <a:xfrm>
              <a:off x="4200" y="9426"/>
              <a:ext cx="4109" cy="579"/>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SimSun" panose="02010600030101010101" pitchFamily="2" charset="-122"/>
                </a:rPr>
                <a:t>Golongan VIIIA (Gas Mulia) </a:t>
              </a:r>
            </a:p>
          </p:txBody>
        </p:sp>
      </p:grpSp>
      <p:sp>
        <p:nvSpPr>
          <p:cNvPr id="46" name="Right Arrow 45">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47" name="TextBox 46"/>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2" action="ppaction://hlinksldjump"/>
              </a:rPr>
              <a:t>Kembali ke daftar isi</a:t>
            </a:r>
            <a:endParaRPr lang="en-US" altLang="id-ID" sz="1100" dirty="0">
              <a:solidFill>
                <a:schemeClr val="bg1"/>
              </a:solidFill>
            </a:endParaRPr>
          </a:p>
        </p:txBody>
      </p:sp>
      <p:sp>
        <p:nvSpPr>
          <p:cNvPr id="48" name="TextBox 47">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awal bab</a:t>
            </a:r>
            <a:endParaRPr lang="en-US" altLang="id-ID" sz="1100" dirty="0">
              <a:solidFill>
                <a:schemeClr val="bg1"/>
              </a:solidFill>
            </a:endParaRPr>
          </a:p>
        </p:txBody>
      </p:sp>
      <p:sp>
        <p:nvSpPr>
          <p:cNvPr id="49" name="Right Arrow 48">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365760" y="1622425"/>
            <a:ext cx="1927225" cy="492760"/>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lang="en-US" b="1">
                <a:sym typeface="+mn-ea"/>
              </a:rPr>
              <a:t>Warna nyala </a:t>
            </a:r>
            <a:endParaRPr kumimoji="0" lang="zh-CN" altLang="en-US" sz="1800" b="1"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cxnSp>
        <p:nvCxnSpPr>
          <p:cNvPr id="17" name="Straight Connector 16"/>
          <p:cNvCxnSpPr/>
          <p:nvPr/>
        </p:nvCxnSpPr>
        <p:spPr>
          <a:xfrm>
            <a:off x="477520" y="2082800"/>
            <a:ext cx="13335" cy="360553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490855" y="2973705"/>
            <a:ext cx="252095" cy="635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758190" y="2524125"/>
            <a:ext cx="1143000" cy="863600"/>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0" name="Rectangle 19"/>
          <p:cNvSpPr/>
          <p:nvPr/>
        </p:nvSpPr>
        <p:spPr>
          <a:xfrm>
            <a:off x="724535" y="3969385"/>
            <a:ext cx="1143000" cy="863600"/>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1" name="Rectangle 20"/>
          <p:cNvSpPr/>
          <p:nvPr/>
        </p:nvSpPr>
        <p:spPr>
          <a:xfrm>
            <a:off x="758190" y="5392420"/>
            <a:ext cx="1143000" cy="863600"/>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cxnSp>
        <p:nvCxnSpPr>
          <p:cNvPr id="25" name="Straight Connector 24"/>
          <p:cNvCxnSpPr/>
          <p:nvPr/>
        </p:nvCxnSpPr>
        <p:spPr>
          <a:xfrm>
            <a:off x="472440" y="4398010"/>
            <a:ext cx="252095" cy="635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490855" y="5688330"/>
            <a:ext cx="252095" cy="635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4" name="Title 3"/>
          <p:cNvSpPr>
            <a:spLocks noGrp="1"/>
          </p:cNvSpPr>
          <p:nvPr/>
        </p:nvSpPr>
        <p:spPr>
          <a:xfrm>
            <a:off x="725170" y="3742055"/>
            <a:ext cx="1143000" cy="227330"/>
          </a:xfrm>
          <a:prstGeom prst="rect">
            <a:avLst/>
          </a:prstGeom>
          <a:ln w="28575">
            <a:solidFill>
              <a:srgbClr val="6DAD8A"/>
            </a:solidFill>
          </a:ln>
        </p:spPr>
        <p:style>
          <a:lnRef idx="2">
            <a:schemeClr val="dk1"/>
          </a:lnRef>
          <a:fillRef idx="1">
            <a:schemeClr val="lt1"/>
          </a:fillRef>
          <a:effectRef idx="0">
            <a:schemeClr val="dk1"/>
          </a:effectRef>
          <a:fontRef idx="minor">
            <a:schemeClr val="dk1"/>
          </a:fontRef>
        </p:style>
        <p:txBody>
          <a:bodyPr anchor="ctr"/>
          <a:lstStyle>
            <a:lvl1pPr algn="l" rtl="0" fontAlgn="base">
              <a:spcBef>
                <a:spcPct val="0"/>
              </a:spcBef>
              <a:spcAft>
                <a:spcPct val="0"/>
              </a:spcAft>
              <a:defRPr sz="3600" kern="1200">
                <a:solidFill>
                  <a:schemeClr val="dk1"/>
                </a:solidFill>
                <a:latin typeface="+mj-lt"/>
                <a:ea typeface="+mj-ea"/>
                <a:cs typeface="+mj-cs"/>
              </a:defRPr>
            </a:lvl1pPr>
            <a:lvl2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9pPr>
          </a:lstStyle>
          <a:p>
            <a:pPr algn="ctr"/>
            <a:r>
              <a:rPr lang="en-US" sz="1200"/>
              <a:t>Litium</a:t>
            </a:r>
          </a:p>
        </p:txBody>
      </p:sp>
      <p:sp>
        <p:nvSpPr>
          <p:cNvPr id="31" name="Title 3"/>
          <p:cNvSpPr>
            <a:spLocks noGrp="1"/>
          </p:cNvSpPr>
          <p:nvPr/>
        </p:nvSpPr>
        <p:spPr>
          <a:xfrm>
            <a:off x="756920" y="5165090"/>
            <a:ext cx="1143000" cy="227330"/>
          </a:xfrm>
          <a:prstGeom prst="rect">
            <a:avLst/>
          </a:prstGeom>
          <a:ln w="28575">
            <a:solidFill>
              <a:srgbClr val="6DAD8A"/>
            </a:solidFill>
          </a:ln>
        </p:spPr>
        <p:style>
          <a:lnRef idx="2">
            <a:schemeClr val="dk1"/>
          </a:lnRef>
          <a:fillRef idx="1">
            <a:schemeClr val="lt1"/>
          </a:fillRef>
          <a:effectRef idx="0">
            <a:schemeClr val="dk1"/>
          </a:effectRef>
          <a:fontRef idx="minor">
            <a:schemeClr val="dk1"/>
          </a:fontRef>
        </p:style>
        <p:txBody>
          <a:bodyPr anchor="ctr"/>
          <a:lstStyle>
            <a:lvl1pPr algn="l" rtl="0" fontAlgn="base">
              <a:spcBef>
                <a:spcPct val="0"/>
              </a:spcBef>
              <a:spcAft>
                <a:spcPct val="0"/>
              </a:spcAft>
              <a:defRPr sz="3600" kern="1200">
                <a:solidFill>
                  <a:schemeClr val="dk1"/>
                </a:solidFill>
                <a:latin typeface="+mj-lt"/>
                <a:ea typeface="+mj-ea"/>
                <a:cs typeface="+mj-cs"/>
              </a:defRPr>
            </a:lvl1pPr>
            <a:lvl2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9pPr>
          </a:lstStyle>
          <a:p>
            <a:pPr algn="ctr"/>
            <a:r>
              <a:rPr lang="en-US" sz="1200"/>
              <a:t>Kalium</a:t>
            </a:r>
          </a:p>
        </p:txBody>
      </p:sp>
      <p:sp>
        <p:nvSpPr>
          <p:cNvPr id="32" name="Title 3"/>
          <p:cNvSpPr>
            <a:spLocks noGrp="1"/>
          </p:cNvSpPr>
          <p:nvPr/>
        </p:nvSpPr>
        <p:spPr>
          <a:xfrm>
            <a:off x="762635" y="2318385"/>
            <a:ext cx="1143000" cy="227330"/>
          </a:xfrm>
          <a:prstGeom prst="rect">
            <a:avLst/>
          </a:prstGeom>
          <a:ln w="28575">
            <a:solidFill>
              <a:srgbClr val="6DAD8A"/>
            </a:solidFill>
          </a:ln>
        </p:spPr>
        <p:style>
          <a:lnRef idx="2">
            <a:schemeClr val="dk1"/>
          </a:lnRef>
          <a:fillRef idx="1">
            <a:schemeClr val="lt1"/>
          </a:fillRef>
          <a:effectRef idx="0">
            <a:schemeClr val="dk1"/>
          </a:effectRef>
          <a:fontRef idx="minor">
            <a:schemeClr val="dk1"/>
          </a:fontRef>
        </p:style>
        <p:txBody>
          <a:bodyPr anchor="ctr"/>
          <a:lstStyle>
            <a:lvl1pPr algn="l" rtl="0" fontAlgn="base">
              <a:spcBef>
                <a:spcPct val="0"/>
              </a:spcBef>
              <a:spcAft>
                <a:spcPct val="0"/>
              </a:spcAft>
              <a:defRPr sz="3600" kern="1200">
                <a:solidFill>
                  <a:schemeClr val="dk1"/>
                </a:solidFill>
                <a:latin typeface="+mj-lt"/>
                <a:ea typeface="+mj-ea"/>
                <a:cs typeface="+mj-cs"/>
              </a:defRPr>
            </a:lvl1pPr>
            <a:lvl2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9pPr>
          </a:lstStyle>
          <a:p>
            <a:pPr algn="ctr"/>
            <a:r>
              <a:rPr lang="en-US" sz="1200"/>
              <a:t>Natrium</a:t>
            </a:r>
          </a:p>
        </p:txBody>
      </p:sp>
      <p:sp>
        <p:nvSpPr>
          <p:cNvPr id="66" name="Rounded Rectangle 65"/>
          <p:cNvSpPr/>
          <p:nvPr/>
        </p:nvSpPr>
        <p:spPr>
          <a:xfrm>
            <a:off x="7454900" y="1040130"/>
            <a:ext cx="1501775" cy="478790"/>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Sifat Fisika</a:t>
            </a:r>
          </a:p>
        </p:txBody>
      </p:sp>
      <p:pic>
        <p:nvPicPr>
          <p:cNvPr id="13" name="Content Placeholder 12" descr="unsurlogamalkalidanalkalitanah-7-638"/>
          <p:cNvPicPr>
            <a:picLocks noGrp="1" noChangeAspect="1"/>
          </p:cNvPicPr>
          <p:nvPr>
            <p:ph sz="half" idx="4294967295"/>
          </p:nvPr>
        </p:nvPicPr>
        <p:blipFill>
          <a:blip r:embed="rId2" cstate="print"/>
          <a:srcRect l="18914" t="15461" r="68630" b="64925"/>
          <a:stretch>
            <a:fillRect/>
          </a:stretch>
        </p:blipFill>
        <p:spPr>
          <a:xfrm>
            <a:off x="755576" y="2546350"/>
            <a:ext cx="1111250" cy="841375"/>
          </a:xfrm>
          <a:prstGeom prst="rect">
            <a:avLst/>
          </a:prstGeom>
          <a:noFill/>
          <a:ln w="9525">
            <a:noFill/>
          </a:ln>
        </p:spPr>
      </p:pic>
      <p:pic>
        <p:nvPicPr>
          <p:cNvPr id="8" name="Content Placeholder 12" descr="unsurlogamalkalidanalkalitanah-7-638"/>
          <p:cNvPicPr>
            <a:picLocks noGrp="1" noChangeAspect="1"/>
          </p:cNvPicPr>
          <p:nvPr>
            <p:ph sz="half" idx="4294967295"/>
          </p:nvPr>
        </p:nvPicPr>
        <p:blipFill>
          <a:blip r:embed="rId2" cstate="print"/>
          <a:srcRect l="17213" t="68597" r="67354" b="8622"/>
          <a:stretch>
            <a:fillRect/>
          </a:stretch>
        </p:blipFill>
        <p:spPr>
          <a:xfrm>
            <a:off x="755576" y="5392738"/>
            <a:ext cx="1116013" cy="862012"/>
          </a:xfrm>
          <a:prstGeom prst="rect">
            <a:avLst/>
          </a:prstGeom>
          <a:noFill/>
          <a:ln w="9525">
            <a:noFill/>
          </a:ln>
        </p:spPr>
      </p:pic>
      <p:pic>
        <p:nvPicPr>
          <p:cNvPr id="9" name="Content Placeholder 12" descr="unsurlogamalkalidanalkalitanah-7-638"/>
          <p:cNvPicPr>
            <a:picLocks noChangeAspect="1"/>
          </p:cNvPicPr>
          <p:nvPr/>
        </p:nvPicPr>
        <p:blipFill>
          <a:blip r:embed="rId2" cstate="print"/>
          <a:srcRect l="17024" t="41221" r="67528" b="37235"/>
          <a:stretch>
            <a:fillRect/>
          </a:stretch>
        </p:blipFill>
        <p:spPr>
          <a:xfrm>
            <a:off x="733425" y="3991610"/>
            <a:ext cx="1124585" cy="841375"/>
          </a:xfrm>
          <a:prstGeom prst="rect">
            <a:avLst/>
          </a:prstGeom>
          <a:noFill/>
          <a:ln w="9525">
            <a:noFill/>
          </a:ln>
        </p:spPr>
      </p:pic>
      <p:pic>
        <p:nvPicPr>
          <p:cNvPr id="2" name="Picture 1" descr="Screenshot (20)"/>
          <p:cNvPicPr>
            <a:picLocks noChangeAspect="1"/>
          </p:cNvPicPr>
          <p:nvPr/>
        </p:nvPicPr>
        <p:blipFill>
          <a:blip r:embed="rId3" cstate="print"/>
          <a:srcRect l="30625" t="29867" r="21070" b="23842"/>
          <a:stretch>
            <a:fillRect/>
          </a:stretch>
        </p:blipFill>
        <p:spPr>
          <a:xfrm>
            <a:off x="2640965" y="1622425"/>
            <a:ext cx="6109970" cy="3953510"/>
          </a:xfrm>
          <a:prstGeom prst="rect">
            <a:avLst/>
          </a:prstGeom>
        </p:spPr>
      </p:pic>
      <p:sp>
        <p:nvSpPr>
          <p:cNvPr id="3" name="Text Box 2"/>
          <p:cNvSpPr txBox="1"/>
          <p:nvPr/>
        </p:nvSpPr>
        <p:spPr>
          <a:xfrm>
            <a:off x="1284605" y="671830"/>
            <a:ext cx="3173730" cy="460375"/>
          </a:xfrm>
          <a:prstGeom prst="rect">
            <a:avLst/>
          </a:prstGeom>
          <a:noFill/>
        </p:spPr>
        <p:txBody>
          <a:bodyPr wrap="none" rtlCol="0" anchor="t">
            <a:spAutoFit/>
          </a:bodyPr>
          <a:lstStyle/>
          <a:p>
            <a:r>
              <a:rPr lang="en-US" sz="2400" b="1">
                <a:solidFill>
                  <a:srgbClr val="9DD16F"/>
                </a:solidFill>
                <a:latin typeface="Segoe UI" panose="020B0502040204020203" charset="0"/>
                <a:cs typeface="Segoe UI" panose="020B0502040204020203" charset="0"/>
                <a:sym typeface="+mn-ea"/>
              </a:rPr>
              <a:t>Golongan IA (Alkali) </a:t>
            </a:r>
            <a:endParaRPr lang="en-US" sz="2400"/>
          </a:p>
        </p:txBody>
      </p:sp>
      <p:sp>
        <p:nvSpPr>
          <p:cNvPr id="33" name="Right Arrow 32">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34" name="TextBox 33"/>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daftar isi</a:t>
            </a:r>
            <a:endParaRPr lang="en-US" altLang="id-ID" sz="1100" dirty="0">
              <a:solidFill>
                <a:schemeClr val="bg1"/>
              </a:solidFill>
            </a:endParaRPr>
          </a:p>
        </p:txBody>
      </p:sp>
      <p:sp>
        <p:nvSpPr>
          <p:cNvPr id="35" name="TextBox 34">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5" action="ppaction://hlinksldjump"/>
              </a:rPr>
              <a:t>Kembali ke awal bab</a:t>
            </a:r>
            <a:endParaRPr lang="en-US" altLang="id-ID" sz="1100" dirty="0">
              <a:solidFill>
                <a:schemeClr val="bg1"/>
              </a:solidFill>
            </a:endParaRPr>
          </a:p>
        </p:txBody>
      </p:sp>
      <p:sp>
        <p:nvSpPr>
          <p:cNvPr id="36" name="Right Arrow 35">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864870" y="3016885"/>
            <a:ext cx="7698733" cy="2795905"/>
            <a:chOff x="7932" y="2493"/>
            <a:chExt cx="12124" cy="4403"/>
          </a:xfrm>
        </p:grpSpPr>
        <p:grpSp>
          <p:nvGrpSpPr>
            <p:cNvPr id="53" name="Group 52"/>
            <p:cNvGrpSpPr/>
            <p:nvPr/>
          </p:nvGrpSpPr>
          <p:grpSpPr>
            <a:xfrm>
              <a:off x="7932" y="2493"/>
              <a:ext cx="12124" cy="4403"/>
              <a:chOff x="9716" y="2021"/>
              <a:chExt cx="11870" cy="4403"/>
            </a:xfrm>
          </p:grpSpPr>
          <p:sp>
            <p:nvSpPr>
              <p:cNvPr id="16" name="Rounded Rectangle 15"/>
              <p:cNvSpPr/>
              <p:nvPr/>
            </p:nvSpPr>
            <p:spPr>
              <a:xfrm>
                <a:off x="9716" y="2021"/>
                <a:ext cx="2219" cy="772"/>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Sifat Kimia</a:t>
                </a:r>
              </a:p>
            </p:txBody>
          </p:sp>
          <p:grpSp>
            <p:nvGrpSpPr>
              <p:cNvPr id="35" name="Group 34"/>
              <p:cNvGrpSpPr/>
              <p:nvPr/>
            </p:nvGrpSpPr>
            <p:grpSpPr>
              <a:xfrm>
                <a:off x="10012" y="2637"/>
                <a:ext cx="11574" cy="3787"/>
                <a:chOff x="9841" y="3069"/>
                <a:chExt cx="11574" cy="3787"/>
              </a:xfrm>
            </p:grpSpPr>
            <p:cxnSp>
              <p:nvCxnSpPr>
                <p:cNvPr id="37" name="Straight Connector 36"/>
                <p:cNvCxnSpPr/>
                <p:nvPr/>
              </p:nvCxnSpPr>
              <p:spPr>
                <a:xfrm>
                  <a:off x="9841" y="5766"/>
                  <a:ext cx="397" cy="1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3" name="Group 42"/>
                <p:cNvGrpSpPr/>
                <p:nvPr/>
              </p:nvGrpSpPr>
              <p:grpSpPr>
                <a:xfrm>
                  <a:off x="9869" y="3069"/>
                  <a:ext cx="11546" cy="3787"/>
                  <a:chOff x="9869" y="3069"/>
                  <a:chExt cx="11546" cy="3787"/>
                </a:xfrm>
              </p:grpSpPr>
              <p:cxnSp>
                <p:nvCxnSpPr>
                  <p:cNvPr id="44" name="Straight Connector 43"/>
                  <p:cNvCxnSpPr/>
                  <p:nvPr/>
                </p:nvCxnSpPr>
                <p:spPr>
                  <a:xfrm>
                    <a:off x="9869" y="3069"/>
                    <a:ext cx="1" cy="2672"/>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5" name="Rectangle 44"/>
                  <p:cNvSpPr/>
                  <p:nvPr/>
                </p:nvSpPr>
                <p:spPr>
                  <a:xfrm>
                    <a:off x="10238" y="4165"/>
                    <a:ext cx="11177" cy="2691"/>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Dari atas ke bawah logam alkali semakin reaktif.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Logam alkali bereaksi dengan air menghasilkan gas hidrogen.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Reaksinya dengan oksigen menghasilkan senyawa oksida.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Reaksi logam alkali dengan hidrogen menghasilkan senyawa</a:t>
                    </a: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rPr>
                      <a:t>     hidrida.</a:t>
                    </a:r>
                  </a:p>
                </p:txBody>
              </p:sp>
            </p:grpSp>
          </p:grpSp>
        </p:grpSp>
        <p:sp>
          <p:nvSpPr>
            <p:cNvPr id="55" name="Rectangle 54"/>
            <p:cNvSpPr/>
            <p:nvPr/>
          </p:nvSpPr>
          <p:spPr>
            <a:xfrm>
              <a:off x="8640" y="3662"/>
              <a:ext cx="3395" cy="518"/>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ctr"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Golongan Alkali</a:t>
              </a:r>
            </a:p>
          </p:txBody>
        </p:sp>
      </p:grpSp>
      <p:sp>
        <p:nvSpPr>
          <p:cNvPr id="4" name="Text Box 3"/>
          <p:cNvSpPr txBox="1"/>
          <p:nvPr/>
        </p:nvSpPr>
        <p:spPr>
          <a:xfrm>
            <a:off x="1436688" y="812165"/>
            <a:ext cx="3173730" cy="460375"/>
          </a:xfrm>
          <a:prstGeom prst="rect">
            <a:avLst/>
          </a:prstGeom>
          <a:noFill/>
        </p:spPr>
        <p:txBody>
          <a:bodyPr wrap="none" rtlCol="0" anchor="t">
            <a:spAutoFit/>
          </a:bodyPr>
          <a:lstStyle/>
          <a:p>
            <a:pPr algn="ctr"/>
            <a:r>
              <a:rPr lang="en-US" sz="2400" b="1">
                <a:solidFill>
                  <a:srgbClr val="9DD16F"/>
                </a:solidFill>
                <a:latin typeface="Segoe UI" panose="020B0502040204020203" charset="0"/>
                <a:cs typeface="Segoe UI" panose="020B0502040204020203" charset="0"/>
                <a:sym typeface="+mn-ea"/>
              </a:rPr>
              <a:t>Golongan IA (Alkali) </a:t>
            </a:r>
            <a:endParaRPr lang="en-US" sz="2400">
              <a:latin typeface="Segoe UI" panose="020B0502040204020203" charset="0"/>
              <a:cs typeface="Segoe UI" panose="020B0502040204020203" charset="0"/>
            </a:endParaRPr>
          </a:p>
        </p:txBody>
      </p:sp>
      <p:pic>
        <p:nvPicPr>
          <p:cNvPr id="3" name="Content Placeholder 2" descr="potasium dan air"/>
          <p:cNvPicPr>
            <a:picLocks noGrp="1" noChangeAspect="1"/>
          </p:cNvPicPr>
          <p:nvPr>
            <p:ph idx="4294967295"/>
          </p:nvPr>
        </p:nvPicPr>
        <p:blipFill>
          <a:blip r:embed="rId2" cstate="print"/>
          <a:stretch>
            <a:fillRect/>
          </a:stretch>
        </p:blipFill>
        <p:spPr>
          <a:xfrm>
            <a:off x="6300192" y="865188"/>
            <a:ext cx="2155825" cy="2752725"/>
          </a:xfrm>
          <a:prstGeom prst="rect">
            <a:avLst/>
          </a:prstGeom>
        </p:spPr>
      </p:pic>
      <p:sp>
        <p:nvSpPr>
          <p:cNvPr id="8" name="Text Box 7"/>
          <p:cNvSpPr txBox="1"/>
          <p:nvPr/>
        </p:nvSpPr>
        <p:spPr>
          <a:xfrm>
            <a:off x="6238875" y="3590290"/>
            <a:ext cx="2386965" cy="335280"/>
          </a:xfrm>
          <a:prstGeom prst="rect">
            <a:avLst/>
          </a:prstGeom>
          <a:noFill/>
        </p:spPr>
        <p:txBody>
          <a:bodyPr wrap="square" rtlCol="0">
            <a:spAutoFit/>
          </a:bodyPr>
          <a:lstStyle/>
          <a:p>
            <a:pPr algn="r"/>
            <a:r>
              <a:rPr lang="id-ID" altLang="en-US" sz="1600"/>
              <a:t>reaksi kalium dengan air</a:t>
            </a:r>
          </a:p>
        </p:txBody>
      </p:sp>
      <p:sp>
        <p:nvSpPr>
          <p:cNvPr id="24" name="Right Arrow 23">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25" name="TextBox 24"/>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daftar isi</a:t>
            </a:r>
            <a:endParaRPr lang="en-US" altLang="id-ID" sz="1100" dirty="0">
              <a:solidFill>
                <a:schemeClr val="bg1"/>
              </a:solidFill>
            </a:endParaRPr>
          </a:p>
        </p:txBody>
      </p:sp>
      <p:sp>
        <p:nvSpPr>
          <p:cNvPr id="26" name="TextBox 25">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awal bab</a:t>
            </a:r>
            <a:endParaRPr lang="en-US" altLang="id-ID" sz="1100" dirty="0">
              <a:solidFill>
                <a:schemeClr val="bg1"/>
              </a:solidFill>
            </a:endParaRPr>
          </a:p>
        </p:txBody>
      </p:sp>
      <p:sp>
        <p:nvSpPr>
          <p:cNvPr id="27" name="Right Arrow 26">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p:nvPr/>
        </p:nvSpPr>
        <p:spPr>
          <a:xfrm>
            <a:off x="7357745" y="1143635"/>
            <a:ext cx="1501775" cy="478790"/>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Sifat Fisika</a:t>
            </a:r>
          </a:p>
        </p:txBody>
      </p:sp>
      <p:sp>
        <p:nvSpPr>
          <p:cNvPr id="102" name="Title 3"/>
          <p:cNvSpPr>
            <a:spLocks noGrp="1"/>
          </p:cNvSpPr>
          <p:nvPr/>
        </p:nvSpPr>
        <p:spPr>
          <a:xfrm>
            <a:off x="141605" y="2973705"/>
            <a:ext cx="1143000" cy="227330"/>
          </a:xfrm>
          <a:prstGeom prst="rect">
            <a:avLst/>
          </a:prstGeom>
          <a:ln w="28575">
            <a:solidFill>
              <a:schemeClr val="bg1"/>
            </a:solidFill>
          </a:ln>
        </p:spPr>
        <p:style>
          <a:lnRef idx="2">
            <a:schemeClr val="dk1"/>
          </a:lnRef>
          <a:fillRef idx="1">
            <a:schemeClr val="lt1"/>
          </a:fillRef>
          <a:effectRef idx="0">
            <a:schemeClr val="dk1"/>
          </a:effectRef>
          <a:fontRef idx="minor">
            <a:schemeClr val="dk1"/>
          </a:fontRef>
        </p:style>
        <p:txBody>
          <a:bodyPr anchor="ctr"/>
          <a:lstStyle>
            <a:lvl1pPr algn="l" rtl="0" fontAlgn="base">
              <a:spcBef>
                <a:spcPct val="0"/>
              </a:spcBef>
              <a:spcAft>
                <a:spcPct val="0"/>
              </a:spcAft>
              <a:defRPr sz="3600" kern="1200">
                <a:solidFill>
                  <a:schemeClr val="dk1"/>
                </a:solidFill>
                <a:latin typeface="+mj-lt"/>
                <a:ea typeface="+mj-ea"/>
                <a:cs typeface="+mj-cs"/>
              </a:defRPr>
            </a:lvl1pPr>
            <a:lvl2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9pPr>
          </a:lstStyle>
          <a:p>
            <a:pPr algn="ctr"/>
            <a:r>
              <a:rPr lang="en-US" sz="1400"/>
              <a:t>Stronsium</a:t>
            </a:r>
          </a:p>
        </p:txBody>
      </p:sp>
      <p:sp>
        <p:nvSpPr>
          <p:cNvPr id="103" name="Title 3"/>
          <p:cNvSpPr>
            <a:spLocks noGrp="1"/>
          </p:cNvSpPr>
          <p:nvPr/>
        </p:nvSpPr>
        <p:spPr>
          <a:xfrm>
            <a:off x="676910" y="4374515"/>
            <a:ext cx="1143000" cy="227330"/>
          </a:xfrm>
          <a:prstGeom prst="rect">
            <a:avLst/>
          </a:prstGeom>
          <a:ln w="28575">
            <a:noFill/>
          </a:ln>
        </p:spPr>
        <p:style>
          <a:lnRef idx="2">
            <a:schemeClr val="dk1"/>
          </a:lnRef>
          <a:fillRef idx="1">
            <a:schemeClr val="lt1"/>
          </a:fillRef>
          <a:effectRef idx="0">
            <a:schemeClr val="dk1"/>
          </a:effectRef>
          <a:fontRef idx="minor">
            <a:schemeClr val="dk1"/>
          </a:fontRef>
        </p:style>
        <p:txBody>
          <a:bodyPr anchor="ctr"/>
          <a:lstStyle>
            <a:lvl1pPr algn="l" rtl="0" fontAlgn="base">
              <a:spcBef>
                <a:spcPct val="0"/>
              </a:spcBef>
              <a:spcAft>
                <a:spcPct val="0"/>
              </a:spcAft>
              <a:defRPr sz="3600" kern="1200">
                <a:solidFill>
                  <a:schemeClr val="dk1"/>
                </a:solidFill>
                <a:latin typeface="+mj-lt"/>
                <a:ea typeface="+mj-ea"/>
                <a:cs typeface="+mj-cs"/>
              </a:defRPr>
            </a:lvl1pPr>
            <a:lvl2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9pPr>
          </a:lstStyle>
          <a:p>
            <a:pPr algn="ctr"/>
            <a:r>
              <a:rPr lang="en-US" sz="1400" dirty="0"/>
              <a:t>Barium</a:t>
            </a:r>
          </a:p>
        </p:txBody>
      </p:sp>
      <p:sp>
        <p:nvSpPr>
          <p:cNvPr id="104" name="Title 3"/>
          <p:cNvSpPr>
            <a:spLocks noGrp="1"/>
          </p:cNvSpPr>
          <p:nvPr/>
        </p:nvSpPr>
        <p:spPr>
          <a:xfrm>
            <a:off x="-635" y="5678805"/>
            <a:ext cx="1143000" cy="227330"/>
          </a:xfrm>
          <a:prstGeom prst="rect">
            <a:avLst/>
          </a:prstGeom>
          <a:ln w="28575">
            <a:noFill/>
          </a:ln>
        </p:spPr>
        <p:style>
          <a:lnRef idx="2">
            <a:schemeClr val="dk1"/>
          </a:lnRef>
          <a:fillRef idx="1">
            <a:schemeClr val="lt1"/>
          </a:fillRef>
          <a:effectRef idx="0">
            <a:schemeClr val="dk1"/>
          </a:effectRef>
          <a:fontRef idx="minor">
            <a:schemeClr val="dk1"/>
          </a:fontRef>
        </p:style>
        <p:txBody>
          <a:bodyPr anchor="ctr"/>
          <a:lstStyle>
            <a:lvl1pPr algn="l" rtl="0" fontAlgn="base">
              <a:spcBef>
                <a:spcPct val="0"/>
              </a:spcBef>
              <a:spcAft>
                <a:spcPct val="0"/>
              </a:spcAft>
              <a:defRPr sz="3600" kern="1200">
                <a:solidFill>
                  <a:schemeClr val="dk1"/>
                </a:solidFill>
                <a:latin typeface="+mj-lt"/>
                <a:ea typeface="+mj-ea"/>
                <a:cs typeface="+mj-cs"/>
              </a:defRPr>
            </a:lvl1pPr>
            <a:lvl2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dk1"/>
                </a:solidFill>
                <a:latin typeface="Arial" panose="020B0604020202020204" pitchFamily="34" charset="0"/>
                <a:ea typeface="SimSun" panose="02010600030101010101" pitchFamily="2" charset="-122"/>
              </a:defRPr>
            </a:lvl9pPr>
          </a:lstStyle>
          <a:p>
            <a:pPr algn="ctr"/>
            <a:r>
              <a:rPr lang="en-US" sz="1400"/>
              <a:t>Kalsium</a:t>
            </a:r>
          </a:p>
        </p:txBody>
      </p:sp>
      <p:sp>
        <p:nvSpPr>
          <p:cNvPr id="115" name="Text Box 114"/>
          <p:cNvSpPr txBox="1"/>
          <p:nvPr/>
        </p:nvSpPr>
        <p:spPr>
          <a:xfrm>
            <a:off x="4381500" y="4518025"/>
            <a:ext cx="5080000" cy="645160"/>
          </a:xfrm>
          <a:prstGeom prst="rect">
            <a:avLst/>
          </a:prstGeom>
          <a:noFill/>
          <a:ln w="9525">
            <a:noFill/>
          </a:ln>
        </p:spPr>
        <p:txBody>
          <a:bodyPr>
            <a:spAutoFit/>
          </a:bodyPr>
          <a:lstStyle/>
          <a:p>
            <a:endParaRPr lang="en-US">
              <a:latin typeface="Calibri" panose="020F0502020204030204" pitchFamily="34" charset="0"/>
              <a:ea typeface="SimSun" panose="02010600030101010101" pitchFamily="2" charset="-122"/>
              <a:cs typeface="Times New Roman" panose="02020603050405020304" charset="0"/>
            </a:endParaRPr>
          </a:p>
          <a:p>
            <a:r>
              <a:rPr lang="en-US">
                <a:latin typeface="Calibri" panose="020F0502020204030204" pitchFamily="34" charset="0"/>
                <a:ea typeface="SimSun" panose="02010600030101010101" pitchFamily="2" charset="-122"/>
                <a:cs typeface="Times New Roman" panose="02020603050405020304" charset="0"/>
              </a:rPr>
              <a:t> </a:t>
            </a:r>
            <a:endParaRPr lang="en-US"/>
          </a:p>
        </p:txBody>
      </p:sp>
      <p:pic>
        <p:nvPicPr>
          <p:cNvPr id="2" name="Content Placeholder 1" descr="Screenshot (21)"/>
          <p:cNvPicPr>
            <a:picLocks noGrp="1" noChangeAspect="1"/>
          </p:cNvPicPr>
          <p:nvPr>
            <p:ph sz="half" idx="4294967295"/>
          </p:nvPr>
        </p:nvPicPr>
        <p:blipFill>
          <a:blip r:embed="rId2" cstate="print"/>
          <a:srcRect l="30656" t="19913" r="20535" b="29098"/>
          <a:stretch>
            <a:fillRect/>
          </a:stretch>
        </p:blipFill>
        <p:spPr>
          <a:xfrm>
            <a:off x="1763688" y="1708150"/>
            <a:ext cx="7040562" cy="4073525"/>
          </a:xfrm>
          <a:prstGeom prst="rect">
            <a:avLst/>
          </a:prstGeom>
        </p:spPr>
      </p:pic>
      <p:pic>
        <p:nvPicPr>
          <p:cNvPr id="10" name="Content Placeholder 9" descr="warna nyala logam alkali tanah"/>
          <p:cNvPicPr>
            <a:picLocks noGrp="1" noChangeAspect="1"/>
          </p:cNvPicPr>
          <p:nvPr>
            <p:ph sz="half" idx="4294967295"/>
          </p:nvPr>
        </p:nvPicPr>
        <p:blipFill>
          <a:blip r:embed="rId3" cstate="print"/>
          <a:srcRect l="77379" t="69201" r="13611" b="5418"/>
          <a:stretch>
            <a:fillRect/>
          </a:stretch>
        </p:blipFill>
        <p:spPr>
          <a:xfrm>
            <a:off x="323528" y="4602163"/>
            <a:ext cx="601663" cy="1076325"/>
          </a:xfrm>
          <a:prstGeom prst="rect">
            <a:avLst/>
          </a:prstGeom>
        </p:spPr>
      </p:pic>
      <p:sp>
        <p:nvSpPr>
          <p:cNvPr id="4" name="Text Box 3"/>
          <p:cNvSpPr txBox="1"/>
          <p:nvPr/>
        </p:nvSpPr>
        <p:spPr>
          <a:xfrm>
            <a:off x="1284605" y="683260"/>
            <a:ext cx="4201795" cy="460375"/>
          </a:xfrm>
          <a:prstGeom prst="rect">
            <a:avLst/>
          </a:prstGeom>
          <a:noFill/>
        </p:spPr>
        <p:txBody>
          <a:bodyPr wrap="none" rtlCol="0" anchor="t">
            <a:spAutoFit/>
          </a:bodyPr>
          <a:lstStyle/>
          <a:p>
            <a:r>
              <a:rPr lang="en-US" sz="2400" b="1">
                <a:solidFill>
                  <a:srgbClr val="9DD16F"/>
                </a:solidFill>
                <a:latin typeface="Segoe UI" panose="020B0502040204020203" charset="0"/>
                <a:cs typeface="Segoe UI" panose="020B0502040204020203" charset="0"/>
                <a:sym typeface="+mn-ea"/>
              </a:rPr>
              <a:t>Golongan IIA (Alkali Tanah) </a:t>
            </a:r>
            <a:endParaRPr lang="en-US" sz="2400"/>
          </a:p>
        </p:txBody>
      </p:sp>
      <p:pic>
        <p:nvPicPr>
          <p:cNvPr id="11" name="Content Placeholder 9" descr="warna nyala logam alkali tanah"/>
          <p:cNvPicPr>
            <a:picLocks noChangeAspect="1"/>
          </p:cNvPicPr>
          <p:nvPr/>
        </p:nvPicPr>
        <p:blipFill>
          <a:blip r:embed="rId3" cstate="print"/>
          <a:srcRect l="46345" t="47171" r="42373" b="27522"/>
          <a:stretch>
            <a:fillRect/>
          </a:stretch>
        </p:blipFill>
        <p:spPr>
          <a:xfrm>
            <a:off x="871855" y="3300730"/>
            <a:ext cx="753745" cy="1073785"/>
          </a:xfrm>
          <a:prstGeom prst="rect">
            <a:avLst/>
          </a:prstGeom>
          <a:noFill/>
          <a:ln w="9525">
            <a:noFill/>
          </a:ln>
        </p:spPr>
      </p:pic>
      <p:pic>
        <p:nvPicPr>
          <p:cNvPr id="12" name="Content Placeholder 9" descr="warna nyala logam alkali tanah"/>
          <p:cNvPicPr>
            <a:picLocks noChangeAspect="1"/>
          </p:cNvPicPr>
          <p:nvPr/>
        </p:nvPicPr>
        <p:blipFill>
          <a:blip r:embed="rId3" cstate="print"/>
          <a:srcRect l="28068" t="21655" r="62114" b="51886"/>
          <a:stretch>
            <a:fillRect/>
          </a:stretch>
        </p:blipFill>
        <p:spPr>
          <a:xfrm>
            <a:off x="396875" y="1851025"/>
            <a:ext cx="655955" cy="1122680"/>
          </a:xfrm>
          <a:prstGeom prst="rect">
            <a:avLst/>
          </a:prstGeom>
          <a:noFill/>
          <a:ln w="9525">
            <a:noFill/>
          </a:ln>
        </p:spPr>
      </p:pic>
      <p:sp>
        <p:nvSpPr>
          <p:cNvPr id="22" name="Right Arrow 21">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23" name="TextBox 22"/>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daftar isi</a:t>
            </a:r>
            <a:endParaRPr lang="en-US" altLang="id-ID" sz="1100" dirty="0">
              <a:solidFill>
                <a:schemeClr val="bg1"/>
              </a:solidFill>
            </a:endParaRPr>
          </a:p>
        </p:txBody>
      </p:sp>
      <p:sp>
        <p:nvSpPr>
          <p:cNvPr id="24" name="TextBox 23">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5" action="ppaction://hlinksldjump"/>
              </a:rPr>
              <a:t>Kembali ke awal bab</a:t>
            </a:r>
            <a:endParaRPr lang="en-US" altLang="id-ID" sz="1100" dirty="0">
              <a:solidFill>
                <a:schemeClr val="bg1"/>
              </a:solidFill>
            </a:endParaRPr>
          </a:p>
        </p:txBody>
      </p:sp>
      <p:sp>
        <p:nvSpPr>
          <p:cNvPr id="25" name="Right Arrow 24">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864870" y="3372485"/>
            <a:ext cx="7698733" cy="2334260"/>
            <a:chOff x="7932" y="2493"/>
            <a:chExt cx="12124" cy="3676"/>
          </a:xfrm>
        </p:grpSpPr>
        <p:grpSp>
          <p:nvGrpSpPr>
            <p:cNvPr id="53" name="Group 52"/>
            <p:cNvGrpSpPr/>
            <p:nvPr/>
          </p:nvGrpSpPr>
          <p:grpSpPr>
            <a:xfrm>
              <a:off x="7932" y="2493"/>
              <a:ext cx="12124" cy="3676"/>
              <a:chOff x="9716" y="2021"/>
              <a:chExt cx="11870" cy="3676"/>
            </a:xfrm>
          </p:grpSpPr>
          <p:sp>
            <p:nvSpPr>
              <p:cNvPr id="16" name="Rounded Rectangle 15"/>
              <p:cNvSpPr/>
              <p:nvPr/>
            </p:nvSpPr>
            <p:spPr>
              <a:xfrm>
                <a:off x="9716" y="2021"/>
                <a:ext cx="2219" cy="772"/>
              </a:xfrm>
              <a:prstGeom prst="roundRect">
                <a:avLst/>
              </a:prstGeom>
              <a:solidFill>
                <a:srgbClr val="6DAD8A"/>
              </a:solidFill>
              <a:ln w="9525" cap="flat" cmpd="sng" algn="ctr">
                <a:solidFill>
                  <a:schemeClr val="bg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Arial" panose="020B0604020202020204" pitchFamily="34" charset="0"/>
                    <a:ea typeface="SimSun" panose="02010600030101010101" pitchFamily="2" charset="-122"/>
                  </a:rPr>
                  <a:t>Sifat Kimia</a:t>
                </a:r>
              </a:p>
            </p:txBody>
          </p:sp>
          <p:grpSp>
            <p:nvGrpSpPr>
              <p:cNvPr id="35" name="Group 34"/>
              <p:cNvGrpSpPr/>
              <p:nvPr/>
            </p:nvGrpSpPr>
            <p:grpSpPr>
              <a:xfrm>
                <a:off x="10012" y="2637"/>
                <a:ext cx="11574" cy="3060"/>
                <a:chOff x="9841" y="3069"/>
                <a:chExt cx="11574" cy="3060"/>
              </a:xfrm>
            </p:grpSpPr>
            <p:cxnSp>
              <p:nvCxnSpPr>
                <p:cNvPr id="37" name="Straight Connector 36"/>
                <p:cNvCxnSpPr/>
                <p:nvPr/>
              </p:nvCxnSpPr>
              <p:spPr>
                <a:xfrm>
                  <a:off x="9841" y="5766"/>
                  <a:ext cx="397" cy="10"/>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3" name="Group 42"/>
                <p:cNvGrpSpPr/>
                <p:nvPr/>
              </p:nvGrpSpPr>
              <p:grpSpPr>
                <a:xfrm>
                  <a:off x="9869" y="3069"/>
                  <a:ext cx="11546" cy="3060"/>
                  <a:chOff x="9869" y="3069"/>
                  <a:chExt cx="11546" cy="3060"/>
                </a:xfrm>
              </p:grpSpPr>
              <p:cxnSp>
                <p:nvCxnSpPr>
                  <p:cNvPr id="44" name="Straight Connector 43"/>
                  <p:cNvCxnSpPr/>
                  <p:nvPr/>
                </p:nvCxnSpPr>
                <p:spPr>
                  <a:xfrm>
                    <a:off x="9869" y="3069"/>
                    <a:ext cx="1" cy="2672"/>
                  </a:xfrm>
                  <a:prstGeom prst="line">
                    <a:avLst/>
                  </a:prstGeom>
                  <a:ln w="28575">
                    <a:solidFill>
                      <a:srgbClr val="6DAD8A"/>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5" name="Rectangle 44"/>
                  <p:cNvSpPr/>
                  <p:nvPr/>
                </p:nvSpPr>
                <p:spPr>
                  <a:xfrm>
                    <a:off x="10238" y="4165"/>
                    <a:ext cx="11177" cy="1964"/>
                  </a:xfrm>
                  <a:prstGeom prst="rect">
                    <a:avLst/>
                  </a:prstGeom>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lang="en-US" altLang="zh-CN" sz="1800">
                        <a:ln>
                          <a:noFill/>
                        </a:ln>
                        <a:solidFill>
                          <a:schemeClr val="tx1"/>
                        </a:solidFill>
                        <a:effectLst/>
                        <a:latin typeface="Arial" panose="020B0604020202020204" pitchFamily="34" charset="0"/>
                        <a:ea typeface="SimSun" panose="02010600030101010101" pitchFamily="2" charset="-122"/>
                        <a:sym typeface="+mn-ea"/>
                      </a:rPr>
                      <a:t>Sifat unsur-unsur logam alkali tanah dari atas ke bawah semakin</a:t>
                    </a:r>
                    <a:endPar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endParaRP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lang="en-US" altLang="zh-CN" sz="1800">
                        <a:ln>
                          <a:noFill/>
                        </a:ln>
                        <a:solidFill>
                          <a:schemeClr val="tx1"/>
                        </a:solidFill>
                        <a:effectLst/>
                        <a:latin typeface="Arial" panose="020B0604020202020204" pitchFamily="34" charset="0"/>
                        <a:ea typeface="SimSun" panose="02010600030101010101" pitchFamily="2" charset="-122"/>
                        <a:sym typeface="+mn-ea"/>
                      </a:rPr>
                      <a:t>     reaktif, tetapi kurang reaktif jika dibandingkan logam alkali yang </a:t>
                    </a:r>
                    <a:endPar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endParaRPr>
                  </a:p>
                  <a:p>
                    <a:pPr marR="0" algn="l" defTabSz="914400" rtl="0" eaLnBrk="1" fontAlgn="base" latinLnBrk="0" hangingPunct="1">
                      <a:lnSpc>
                        <a:spcPct val="100000"/>
                      </a:lnSpc>
                      <a:spcBef>
                        <a:spcPct val="0"/>
                      </a:spcBef>
                      <a:spcAft>
                        <a:spcPct val="0"/>
                      </a:spcAft>
                      <a:buClrTx/>
                      <a:buSzTx/>
                      <a:buFont typeface="Arial" panose="020B0604020202020204" pitchFamily="34" charset="0"/>
                    </a:pPr>
                    <a:r>
                      <a:rPr lang="en-US" altLang="zh-CN" sz="1800">
                        <a:ln>
                          <a:noFill/>
                        </a:ln>
                        <a:solidFill>
                          <a:schemeClr val="tx1"/>
                        </a:solidFill>
                        <a:effectLst/>
                        <a:latin typeface="Arial" panose="020B0604020202020204" pitchFamily="34" charset="0"/>
                        <a:ea typeface="SimSun" panose="02010600030101010101" pitchFamily="2" charset="-122"/>
                        <a:sym typeface="+mn-ea"/>
                      </a:rPr>
                      <a:t>     seperiode. </a:t>
                    </a:r>
                    <a:endParaRPr kumimoji="0" lang="en-US" altLang="zh-CN" sz="1800" b="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grpSp>
          </p:grpSp>
        </p:grpSp>
        <p:sp>
          <p:nvSpPr>
            <p:cNvPr id="55" name="Rectangle 54"/>
            <p:cNvSpPr/>
            <p:nvPr/>
          </p:nvSpPr>
          <p:spPr>
            <a:xfrm>
              <a:off x="8640" y="3662"/>
              <a:ext cx="3916" cy="518"/>
            </a:xfrm>
            <a:prstGeom prst="rect">
              <a:avLst/>
            </a:prstGeom>
            <a:solidFill>
              <a:srgbClr val="22C50C"/>
            </a:solidFill>
            <a:ln w="28575">
              <a:solidFill>
                <a:srgbClr val="00B050"/>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anchor="ctr" anchorCtr="0" compatLnSpc="1"/>
            <a:lstStyle/>
            <a:p>
              <a:pPr marL="0" marR="0" indent="0" algn="ctr" defTabSz="914400" rtl="0" eaLnBrk="1" fontAlgn="base" latinLnBrk="0" hangingPunct="1">
                <a:lnSpc>
                  <a:spcPct val="150000"/>
                </a:lnSpc>
                <a:spcBef>
                  <a:spcPct val="0"/>
                </a:spcBef>
                <a:spcAft>
                  <a:spcPct val="0"/>
                </a:spcAft>
                <a:buClrTx/>
                <a:buSzTx/>
                <a:buFontTx/>
                <a:buNone/>
              </a:pPr>
              <a:r>
                <a:rPr kumimoji="0" lang="en-US" altLang="zh-CN" sz="1600" b="0" u="none" strike="noStrike" cap="none" normalizeH="0" baseline="0">
                  <a:ln>
                    <a:noFill/>
                  </a:ln>
                  <a:solidFill>
                    <a:schemeClr val="tx1"/>
                  </a:solidFill>
                  <a:effectLst/>
                  <a:latin typeface="Arial" panose="020B0604020202020204" pitchFamily="34" charset="0"/>
                  <a:ea typeface="SimSun" panose="02010600030101010101" pitchFamily="2" charset="-122"/>
                </a:rPr>
                <a:t>Golongan Alkali Tanah</a:t>
              </a:r>
            </a:p>
          </p:txBody>
        </p:sp>
      </p:grpSp>
      <p:sp>
        <p:nvSpPr>
          <p:cNvPr id="4" name="Text Box 3"/>
          <p:cNvSpPr txBox="1"/>
          <p:nvPr/>
        </p:nvSpPr>
        <p:spPr>
          <a:xfrm>
            <a:off x="1284605" y="683260"/>
            <a:ext cx="4201795" cy="460375"/>
          </a:xfrm>
          <a:prstGeom prst="rect">
            <a:avLst/>
          </a:prstGeom>
          <a:noFill/>
        </p:spPr>
        <p:txBody>
          <a:bodyPr wrap="none" rtlCol="0" anchor="t">
            <a:spAutoFit/>
          </a:bodyPr>
          <a:lstStyle/>
          <a:p>
            <a:r>
              <a:rPr lang="en-US" sz="2400" b="1">
                <a:solidFill>
                  <a:srgbClr val="9DD16F"/>
                </a:solidFill>
                <a:latin typeface="Segoe UI" panose="020B0502040204020203" charset="0"/>
                <a:cs typeface="Segoe UI" panose="020B0502040204020203" charset="0"/>
                <a:sym typeface="+mn-ea"/>
              </a:rPr>
              <a:t>Golongan IIA (Alkali Tanah) </a:t>
            </a:r>
            <a:endParaRPr lang="en-US" sz="2400"/>
          </a:p>
        </p:txBody>
      </p:sp>
      <p:pic>
        <p:nvPicPr>
          <p:cNvPr id="9" name="Content Placeholder 8" descr="rsc_starter_for_ten_-_4__trends_in_the_periodic_table__1__pdf1"/>
          <p:cNvPicPr>
            <a:picLocks noGrp="1" noChangeAspect="1"/>
          </p:cNvPicPr>
          <p:nvPr>
            <p:ph idx="4294967295"/>
          </p:nvPr>
        </p:nvPicPr>
        <p:blipFill>
          <a:blip r:embed="rId2" cstate="print"/>
          <a:stretch>
            <a:fillRect/>
          </a:stretch>
        </p:blipFill>
        <p:spPr>
          <a:xfrm>
            <a:off x="6515100" y="1358900"/>
            <a:ext cx="2628900" cy="2917825"/>
          </a:xfrm>
          <a:prstGeom prst="rect">
            <a:avLst/>
          </a:prstGeom>
        </p:spPr>
      </p:pic>
      <p:sp>
        <p:nvSpPr>
          <p:cNvPr id="23" name="Right Arrow 22">
            <a:hlinkClick r:id="" action="ppaction://hlinkshowjump?jump=previousslide"/>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panose="020B0604020202020204" pitchFamily="34" charset="0"/>
            </a:endParaRPr>
          </a:p>
        </p:txBody>
      </p:sp>
      <p:sp>
        <p:nvSpPr>
          <p:cNvPr id="24" name="TextBox 23"/>
          <p:cNvSpPr txBox="1">
            <a:spLocks noChangeArrowheads="1"/>
          </p:cNvSpPr>
          <p:nvPr/>
        </p:nvSpPr>
        <p:spPr bwMode="auto">
          <a:xfrm>
            <a:off x="2933700" y="6384925"/>
            <a:ext cx="1454244"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3" action="ppaction://hlinksldjump"/>
              </a:rPr>
              <a:t>Kembali ke daftar isi</a:t>
            </a:r>
            <a:endParaRPr lang="en-US" altLang="id-ID" sz="1100" dirty="0">
              <a:solidFill>
                <a:schemeClr val="bg1"/>
              </a:solidFill>
            </a:endParaRPr>
          </a:p>
        </p:txBody>
      </p:sp>
      <p:sp>
        <p:nvSpPr>
          <p:cNvPr id="25" name="TextBox 24">
            <a:hlinkClick r:id="" action="ppaction://noaction"/>
          </p:cNvPr>
          <p:cNvSpPr txBox="1">
            <a:spLocks noChangeArrowheads="1"/>
          </p:cNvSpPr>
          <p:nvPr/>
        </p:nvSpPr>
        <p:spPr bwMode="auto">
          <a:xfrm>
            <a:off x="4572000" y="6381750"/>
            <a:ext cx="1487908" cy="261610"/>
          </a:xfrm>
          <a:prstGeom prst="rect">
            <a:avLst/>
          </a:prstGeom>
          <a:noFill/>
          <a:ln w="9525">
            <a:noFill/>
            <a:miter lim="800000"/>
          </a:ln>
        </p:spPr>
        <p:txBody>
          <a:bodyPr wrap="none">
            <a:spAutoFit/>
          </a:bodyPr>
          <a:lstStyle/>
          <a:p>
            <a:pPr eaLnBrk="1" hangingPunct="1"/>
            <a:r>
              <a:rPr lang="id-ID" altLang="id-ID" sz="1100" dirty="0">
                <a:solidFill>
                  <a:schemeClr val="bg1"/>
                </a:solidFill>
                <a:hlinkClick r:id="rId4" action="ppaction://hlinksldjump"/>
              </a:rPr>
              <a:t>Kembali ke awal bab</a:t>
            </a:r>
            <a:endParaRPr lang="en-US" altLang="id-ID" sz="1100" dirty="0">
              <a:solidFill>
                <a:schemeClr val="bg1"/>
              </a:solidFill>
            </a:endParaRPr>
          </a:p>
        </p:txBody>
      </p:sp>
      <p:sp>
        <p:nvSpPr>
          <p:cNvPr id="26" name="Right Arrow 25">
            <a:hlinkClick r:id="" action="ppaction://hlinkshowjump?jump=nextslide"/>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panose="020B0604020202020204" pitchFamily="34" charset="0"/>
            </a:endParaRPr>
          </a:p>
        </p:txBody>
      </p:sp>
    </p:spTree>
  </p:cSld>
  <p:clrMapOvr>
    <a:masterClrMapping/>
  </p:clrMapOvr>
  <p:transition>
    <p:cover dir="u"/>
  </p:transition>
</p:sld>
</file>

<file path=ppt/theme/theme1.xml><?xml version="1.0" encoding="utf-8"?>
<a:theme xmlns:a="http://schemas.openxmlformats.org/drawingml/2006/main" name="PPT Biologi Kelas X Smt 1 2019 new">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9999F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1939</Words>
  <Application>Microsoft Office PowerPoint</Application>
  <PresentationFormat>On-screen Show (4:3)</PresentationFormat>
  <Paragraphs>347</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Segoe Print</vt:lpstr>
      <vt:lpstr>Segoe UI</vt:lpstr>
      <vt:lpstr>Segoe UI Black</vt:lpstr>
      <vt:lpstr>Wingdings</vt:lpstr>
      <vt:lpstr>PPT Biologi Kelas X Smt 1 2019 new</vt:lpstr>
      <vt:lpstr>PowerPoint Presentation</vt:lpstr>
      <vt:lpstr>PowerPoint Presentation</vt:lpstr>
      <vt:lpstr>PowerPoint Presentation</vt:lpstr>
      <vt:lpstr>PowerPoint Presentation</vt:lpstr>
      <vt:lpstr>Sifat-Sifat Unsur-Unsur Golongan Utama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Pembuatan, Kegunaan, dan Dampak Unsur-Unsur Golongan Utama</vt:lpstr>
      <vt:lpstr>PowerPoint Presentation</vt:lpstr>
      <vt:lpstr>PowerPoint Presentation</vt:lpstr>
      <vt:lpstr>PowerPoint Presentation</vt:lpstr>
      <vt:lpstr>PowerPoint Presentation</vt:lpstr>
      <vt:lpstr>Kelimpahan Unsur-Unsur Periode Ketiga di Alam</vt:lpstr>
      <vt:lpstr>PowerPoint Presentation</vt:lpstr>
      <vt:lpstr>PowerPoint Presentation</vt:lpstr>
      <vt:lpstr>PowerPoint Presentation</vt:lpstr>
      <vt:lpstr>PowerPoint Presentation</vt:lpstr>
      <vt:lpstr>Kelimpahan Unsur-Unsur Transisi Periode Empat di Alam</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Budi P S</cp:lastModifiedBy>
  <cp:revision>925</cp:revision>
  <dcterms:created xsi:type="dcterms:W3CDTF">2010-05-23T14:28:00Z</dcterms:created>
  <dcterms:modified xsi:type="dcterms:W3CDTF">2020-07-06T13:35:20Z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1033-10.2.0.7646</vt:lpwstr>
  </property>
</Properties>
</file>