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di P S" initials="BPS" lastIdx="1" clrIdx="0">
    <p:extLst>
      <p:ext uri="{19B8F6BF-5375-455C-9EA6-DF929625EA0E}">
        <p15:presenceInfo xmlns:p15="http://schemas.microsoft.com/office/powerpoint/2012/main" userId="Budi P 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14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8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0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0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9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9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4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4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47650E6-37CC-4013-BAF5-C1E89E0A7B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2" y="10"/>
            <a:ext cx="12191978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A28611-3C49-4908-AE9E-F37B27137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603955" cy="6858000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66D63E6-0ECD-4AC2-8C8E-C6EFA54A3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9689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C49298F-FE84-4637-A2D4-B110A6535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66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973" y="901769"/>
            <a:ext cx="4970256" cy="3855397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7DFBF2-49F6-42E9-A0A3-263E1B29E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973" y="901769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578" y="798986"/>
            <a:ext cx="4970256" cy="385539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ED284-BE02-47B9-9C7A-2029A9E34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579" y="1061985"/>
            <a:ext cx="5077650" cy="222455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>PEMBAHASAN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  <a:cs typeface="Aharoni" panose="02010803020104030203" pitchFamily="2" charset="-79"/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>SOAL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</a:br>
            <a:r>
              <a:rPr lang="en-US" sz="2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>ELEKTROKIMIA</a:t>
            </a:r>
            <a:endParaRPr lang="en-ID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14715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F588-9478-4E5E-A2EC-CA0F58F11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460500"/>
          </a:xfrm>
        </p:spPr>
        <p:txBody>
          <a:bodyPr>
            <a:normAutofit/>
          </a:bodyPr>
          <a:lstStyle/>
          <a:p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Jika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elektrolisis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larutan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HCl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dengan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elektrode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C dan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kuat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arus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yang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digunakan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adalah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0,1 Faraday,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maka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massa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H</a:t>
            </a:r>
            <a:r>
              <a:rPr lang="en-ID" sz="3200" b="1" i="0" baseline="-2500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2 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yang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terbentuk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adalah</a:t>
            </a:r>
            <a:r>
              <a:rPr lang="en-ID" sz="3200" b="1" i="0" dirty="0">
                <a:solidFill>
                  <a:schemeClr val="accent4">
                    <a:lumMod val="75000"/>
                  </a:schemeClr>
                </a:solidFill>
                <a:effectLst/>
                <a:latin typeface="Helvetica Neue"/>
              </a:rPr>
              <a:t> . . .</a:t>
            </a:r>
            <a:endParaRPr lang="en-ID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A4E19D-393A-40F9-97FF-4B5D1D34D6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115402"/>
                <a:ext cx="12192000" cy="474259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400" b="1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Jawab :</a:t>
                </a:r>
              </a:p>
              <a:p>
                <a:pPr marL="0" indent="0" algn="l">
                  <a:buNone/>
                </a:pP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	HCl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(</a:t>
                </a:r>
                <a:r>
                  <a:rPr lang="en-ID" sz="3200" b="1" i="0" baseline="-2500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aq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)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→ H</a:t>
                </a:r>
                <a:r>
                  <a:rPr lang="en-ID" sz="3200" b="1" i="0" baseline="30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+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(</a:t>
                </a:r>
                <a:r>
                  <a:rPr lang="en-ID" sz="3200" b="1" i="0" baseline="-2500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aq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) </a:t>
                </a:r>
                <a:r>
                  <a:rPr lang="en-ID" sz="3200" b="1" i="0" baseline="30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 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+  Cl</a:t>
                </a:r>
                <a:r>
                  <a:rPr lang="en-ID" sz="3200" b="1" i="0" baseline="30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–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(</a:t>
                </a:r>
                <a:r>
                  <a:rPr lang="en-ID" sz="3200" b="1" i="0" baseline="-2500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aq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)</a:t>
                </a:r>
                <a:endParaRPr lang="en-ID" sz="3200" b="1" i="0" dirty="0">
                  <a:solidFill>
                    <a:schemeClr val="accent6">
                      <a:lumMod val="50000"/>
                    </a:schemeClr>
                  </a:solidFill>
                  <a:effectLst/>
                  <a:latin typeface="Helvetica Neue"/>
                </a:endParaRPr>
              </a:p>
              <a:p>
                <a:pPr marL="0" indent="0" algn="l">
                  <a:buNone/>
                </a:pP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	H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2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 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adalah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hasil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reduksi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ion H</a:t>
                </a:r>
                <a:r>
                  <a:rPr lang="en-ID" sz="3200" b="1" i="0" baseline="30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+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 pada 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katode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yaitu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:</a:t>
                </a:r>
              </a:p>
              <a:p>
                <a:pPr marL="0" indent="0" algn="l">
                  <a:buNone/>
                </a:pP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	K(R) : 2H</a:t>
                </a:r>
                <a:r>
                  <a:rPr lang="en-ID" sz="3200" b="1" i="0" baseline="30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+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 + 2e</a:t>
                </a:r>
                <a:r>
                  <a:rPr lang="en-ID" sz="3200" b="1" i="0" baseline="30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–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 → H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2</a:t>
                </a:r>
                <a:endParaRPr lang="en-ID" sz="3200" b="1" i="0" dirty="0">
                  <a:solidFill>
                    <a:schemeClr val="accent6">
                      <a:lumMod val="50000"/>
                    </a:schemeClr>
                  </a:solidFill>
                  <a:effectLst/>
                  <a:latin typeface="Helvetica Neue"/>
                </a:endParaRPr>
              </a:p>
              <a:p>
                <a:pPr marL="0" indent="0" algn="l">
                  <a:buNone/>
                </a:pP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	w = e x F</a:t>
                </a:r>
              </a:p>
              <a:p>
                <a:pPr marL="0" indent="0" algn="l">
                  <a:buNone/>
                </a:pPr>
                <a:r>
                  <a:rPr lang="en-ID" sz="3200" b="1" dirty="0">
                    <a:solidFill>
                      <a:schemeClr val="accent6">
                        <a:lumMod val="50000"/>
                      </a:schemeClr>
                    </a:solidFill>
                    <a:latin typeface="Helvetica Neue"/>
                  </a:rPr>
                  <a:t>	w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x </a:t>
                </a:r>
                <a:r>
                  <a:rPr lang="en-ID" sz="3200" b="1" dirty="0">
                    <a:solidFill>
                      <a:schemeClr val="accent6">
                        <a:lumMod val="50000"/>
                      </a:schemeClr>
                    </a:solidFill>
                    <a:latin typeface="Helvetica Neue"/>
                  </a:rPr>
                  <a:t>0,1 = 0,1 gr </a:t>
                </a:r>
                <a:endParaRPr lang="en-ID" sz="3200" b="1" i="0" dirty="0">
                  <a:solidFill>
                    <a:schemeClr val="accent6">
                      <a:lumMod val="50000"/>
                    </a:schemeClr>
                  </a:solidFill>
                  <a:effectLst/>
                  <a:latin typeface="Helvetica Neue"/>
                </a:endParaRPr>
              </a:p>
              <a:p>
                <a:pPr marL="0" indent="0" algn="l">
                  <a:buNone/>
                </a:pP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	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massa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H</a:t>
                </a:r>
                <a:r>
                  <a:rPr lang="en-ID" sz="3200" b="1" i="0" baseline="-2500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2 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yang 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terbentuk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</a:t>
                </a:r>
                <a:r>
                  <a:rPr lang="en-ID" sz="3200" b="1" i="0" dirty="0" err="1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adalah</a:t>
                </a:r>
                <a:r>
                  <a:rPr lang="en-ID" sz="3200" b="1" i="0" dirty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Helvetica Neue"/>
                  </a:rPr>
                  <a:t> 0,1 gram</a:t>
                </a:r>
              </a:p>
              <a:p>
                <a:pPr marL="0" indent="0">
                  <a:buNone/>
                </a:pPr>
                <a:endParaRPr lang="en-ID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A4E19D-393A-40F9-97FF-4B5D1D34D6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115402"/>
                <a:ext cx="12192000" cy="4742597"/>
              </a:xfrm>
              <a:blipFill>
                <a:blip r:embed="rId2"/>
                <a:stretch>
                  <a:fillRect l="-2100" t="-424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16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2CFF-6840-4657-BB45-721CE121D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65125"/>
            <a:ext cx="12191999" cy="1325563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Pada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elektrolisis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larutan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AgNO</a:t>
            </a:r>
            <a:r>
              <a:rPr lang="en-ID" sz="3200" b="1" i="0" baseline="-2500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3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 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dengan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elektrode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karbon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digunakan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muatan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listrik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0,05 F.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Banyaknya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perak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Ar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Ag = 108 yang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dendapkan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pada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katode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</a:t>
            </a:r>
            <a:r>
              <a:rPr lang="en-ID" sz="3200" b="1" i="0" dirty="0" err="1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adalah</a:t>
            </a:r>
            <a:r>
              <a:rPr lang="en-ID" sz="3200" b="1" i="0" dirty="0">
                <a:solidFill>
                  <a:schemeClr val="accent6">
                    <a:lumMod val="75000"/>
                  </a:schemeClr>
                </a:solidFill>
                <a:effectLst/>
                <a:latin typeface="Helvetica Neue"/>
              </a:rPr>
              <a:t> … gram</a:t>
            </a:r>
            <a:endParaRPr lang="en-ID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131F54-97AA-4523-8AB6-3A0667ECC7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825624"/>
                <a:ext cx="12192000" cy="50323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C00000"/>
                    </a:solidFill>
                  </a:rPr>
                  <a:t>Jawab :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C00000"/>
                    </a:solidFill>
                  </a:rPr>
                  <a:t>	</a:t>
                </a:r>
                <a:r>
                  <a:rPr lang="en-US" sz="3600" b="1" dirty="0">
                    <a:solidFill>
                      <a:srgbClr val="FF0000"/>
                    </a:solidFill>
                  </a:rPr>
                  <a:t>K(R) : 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Ag</a:t>
                </a:r>
                <a:r>
                  <a:rPr lang="en-ID" sz="3600" b="1" i="0" baseline="30000" dirty="0">
                    <a:solidFill>
                      <a:srgbClr val="FF0000"/>
                    </a:solidFill>
                    <a:effectLst/>
                    <a:latin typeface="Helvetica Neue"/>
                  </a:rPr>
                  <a:t>+ 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+ e</a:t>
                </a:r>
                <a:r>
                  <a:rPr lang="en-ID" sz="3600" b="1" i="0" baseline="30000" dirty="0">
                    <a:solidFill>
                      <a:srgbClr val="FF0000"/>
                    </a:solidFill>
                    <a:effectLst/>
                    <a:latin typeface="Helvetica Neue"/>
                  </a:rPr>
                  <a:t>–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  →  Ag</a:t>
                </a:r>
                <a:r>
                  <a:rPr lang="en-US" sz="3600" b="1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 algn="l">
                  <a:buNone/>
                </a:pPr>
                <a:r>
                  <a:rPr lang="en-US" sz="3600" b="1" dirty="0">
                    <a:solidFill>
                      <a:srgbClr val="FF0000"/>
                    </a:solidFill>
                  </a:rPr>
                  <a:t>	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w = e x F</a:t>
                </a:r>
              </a:p>
              <a:p>
                <a:pPr marL="0" indent="0" algn="l">
                  <a:buNone/>
                </a:pPr>
                <a:r>
                  <a:rPr lang="en-ID" sz="3600" b="1" dirty="0">
                    <a:solidFill>
                      <a:srgbClr val="FF0000"/>
                    </a:solidFill>
                    <a:latin typeface="Helvetica Neue"/>
                  </a:rPr>
                  <a:t>	w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𝟏𝟎𝟖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 x </a:t>
                </a:r>
                <a:r>
                  <a:rPr lang="en-ID" sz="3600" b="1" dirty="0">
                    <a:solidFill>
                      <a:srgbClr val="FF0000"/>
                    </a:solidFill>
                    <a:latin typeface="Helvetica Neue"/>
                  </a:rPr>
                  <a:t>0,05 = 5,4 gr </a:t>
                </a:r>
                <a:endParaRPr lang="en-ID" sz="3600" b="1" i="0" dirty="0">
                  <a:solidFill>
                    <a:srgbClr val="FF0000"/>
                  </a:solidFill>
                  <a:effectLst/>
                  <a:latin typeface="Helvetica Neue"/>
                </a:endParaRPr>
              </a:p>
              <a:p>
                <a:pPr marL="0" indent="0" algn="l">
                  <a:buNone/>
                </a:pP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	</a:t>
                </a:r>
                <a:r>
                  <a:rPr lang="en-ID" sz="3600" b="1" i="0" dirty="0" err="1">
                    <a:solidFill>
                      <a:srgbClr val="FF0000"/>
                    </a:solidFill>
                    <a:effectLst/>
                    <a:latin typeface="Helvetica Neue"/>
                  </a:rPr>
                  <a:t>massa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 Ag</a:t>
                </a:r>
                <a:r>
                  <a:rPr lang="en-ID" sz="3600" b="1" i="0" baseline="-25000" dirty="0">
                    <a:solidFill>
                      <a:srgbClr val="FF0000"/>
                    </a:solidFill>
                    <a:effectLst/>
                    <a:latin typeface="Helvetica Neue"/>
                  </a:rPr>
                  <a:t> 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yang </a:t>
                </a:r>
                <a:r>
                  <a:rPr lang="en-ID" sz="3600" b="1" i="0" dirty="0" err="1">
                    <a:solidFill>
                      <a:srgbClr val="FF0000"/>
                    </a:solidFill>
                    <a:effectLst/>
                    <a:latin typeface="Helvetica Neue"/>
                  </a:rPr>
                  <a:t>terbentuk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 </a:t>
                </a:r>
                <a:r>
                  <a:rPr lang="en-ID" sz="3600" b="1" i="0" dirty="0" err="1">
                    <a:solidFill>
                      <a:srgbClr val="FF0000"/>
                    </a:solidFill>
                    <a:effectLst/>
                    <a:latin typeface="Helvetica Neue"/>
                  </a:rPr>
                  <a:t>adalah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 </a:t>
                </a:r>
                <a:r>
                  <a:rPr lang="en-ID" sz="3600" b="1" dirty="0">
                    <a:solidFill>
                      <a:srgbClr val="FF0000"/>
                    </a:solidFill>
                    <a:latin typeface="Helvetica Neue"/>
                  </a:rPr>
                  <a:t>5,4</a:t>
                </a:r>
                <a:r>
                  <a:rPr lang="en-ID" sz="3600" b="1" i="0" dirty="0">
                    <a:solidFill>
                      <a:srgbClr val="FF0000"/>
                    </a:solidFill>
                    <a:effectLst/>
                    <a:latin typeface="Helvetica Neue"/>
                  </a:rPr>
                  <a:t> gram</a:t>
                </a:r>
              </a:p>
              <a:p>
                <a:pPr marL="0" indent="0">
                  <a:buNone/>
                </a:pPr>
                <a:endParaRPr lang="en-US" sz="36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ID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131F54-97AA-4523-8AB6-3A0667ECC7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4"/>
                <a:ext cx="12192000" cy="5032375"/>
              </a:xfrm>
              <a:blipFill>
                <a:blip r:embed="rId3"/>
                <a:stretch>
                  <a:fillRect l="-1500" t="-302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36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F9465-D710-4F09-B6F0-143E9666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45677"/>
            <a:ext cx="12085983" cy="129279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Tuliskan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elektrolisis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CuSO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elektrode</a:t>
            </a:r>
            <a:r>
              <a:rPr lang="en-US" dirty="0"/>
              <a:t> C ?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1C46D-8B33-48D4-8C2A-5ECD9AE6D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825625"/>
            <a:ext cx="10717696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 :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sz="3200" b="1" dirty="0"/>
              <a:t>CuSO</a:t>
            </a:r>
            <a:r>
              <a:rPr lang="en-US" sz="3200" b="1" baseline="-25000" dirty="0"/>
              <a:t>4</a:t>
            </a:r>
            <a:r>
              <a:rPr lang="en-US" sz="3200" b="1" dirty="0"/>
              <a:t> 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</a:t>
            </a:r>
            <a:r>
              <a:rPr lang="en-US" sz="3200" b="1" dirty="0"/>
              <a:t>      → Cu</a:t>
            </a:r>
            <a:r>
              <a:rPr lang="en-US" sz="3200" b="1" baseline="30000" dirty="0"/>
              <a:t>2+</a:t>
            </a:r>
            <a:r>
              <a:rPr lang="en-US" sz="3200" b="1" dirty="0"/>
              <a:t> 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</a:t>
            </a:r>
            <a:r>
              <a:rPr lang="en-US" sz="3200" b="1" dirty="0"/>
              <a:t> + SO</a:t>
            </a:r>
            <a:r>
              <a:rPr lang="en-US" sz="3200" b="1" baseline="-25000" dirty="0"/>
              <a:t>4</a:t>
            </a:r>
            <a:r>
              <a:rPr lang="en-US" sz="3200" b="1" baseline="30000" dirty="0"/>
              <a:t>2-</a:t>
            </a:r>
            <a:r>
              <a:rPr lang="en-US" sz="3200" b="1" dirty="0"/>
              <a:t> 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       </a:t>
            </a:r>
            <a:r>
              <a:rPr lang="en-US" sz="3200" b="1" dirty="0"/>
              <a:t>x 2</a:t>
            </a:r>
          </a:p>
          <a:p>
            <a:pPr marL="0" indent="0">
              <a:buNone/>
            </a:pPr>
            <a:r>
              <a:rPr lang="en-US" sz="3200" b="1" dirty="0"/>
              <a:t> K(R) : Cu</a:t>
            </a:r>
            <a:r>
              <a:rPr lang="en-US" sz="3200" b="1" baseline="30000" dirty="0"/>
              <a:t>2+</a:t>
            </a:r>
            <a:r>
              <a:rPr lang="en-US" sz="3200" b="1" dirty="0"/>
              <a:t>  + 2e    → Cu(s)                                x 2</a:t>
            </a:r>
          </a:p>
          <a:p>
            <a:pPr marL="0" indent="0">
              <a:buNone/>
            </a:pPr>
            <a:r>
              <a:rPr lang="en-US" sz="3200" b="1" dirty="0"/>
              <a:t> A(O)	: 2H</a:t>
            </a:r>
            <a:r>
              <a:rPr lang="en-US" sz="3200" b="1" baseline="-25000" dirty="0"/>
              <a:t>2</a:t>
            </a:r>
            <a:r>
              <a:rPr lang="en-US" sz="3200" b="1" dirty="0"/>
              <a:t>O</a:t>
            </a:r>
            <a:r>
              <a:rPr lang="en-US" sz="3200" b="1" baseline="-25000" dirty="0"/>
              <a:t>(l)</a:t>
            </a:r>
            <a:r>
              <a:rPr lang="en-US" sz="3200" b="1" dirty="0"/>
              <a:t>         → 4H</a:t>
            </a:r>
            <a:r>
              <a:rPr lang="en-US" sz="3200" b="1" baseline="30000" dirty="0"/>
              <a:t>+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</a:t>
            </a:r>
            <a:r>
              <a:rPr lang="en-US" sz="3200" b="1" dirty="0"/>
              <a:t> + O</a:t>
            </a:r>
            <a:r>
              <a:rPr lang="en-US" sz="3200" b="1" baseline="-25000" dirty="0"/>
              <a:t>2(g)</a:t>
            </a:r>
            <a:r>
              <a:rPr lang="en-US" sz="3200" b="1" dirty="0"/>
              <a:t> + 4e       x 1      </a:t>
            </a:r>
          </a:p>
          <a:p>
            <a:pPr marL="0" indent="0">
              <a:buNone/>
            </a:pPr>
            <a:r>
              <a:rPr lang="en-ID" sz="3200" b="1" dirty="0"/>
              <a:t>	2CuSO</a:t>
            </a:r>
            <a:r>
              <a:rPr lang="en-ID" sz="3200" b="1" baseline="-25000" dirty="0"/>
              <a:t>4(</a:t>
            </a:r>
            <a:r>
              <a:rPr lang="en-ID" sz="3200" b="1" baseline="-25000" dirty="0" err="1"/>
              <a:t>aq</a:t>
            </a:r>
            <a:r>
              <a:rPr lang="en-ID" sz="3200" b="1" baseline="-25000" dirty="0"/>
              <a:t>)</a:t>
            </a:r>
            <a:r>
              <a:rPr lang="en-ID" sz="3200" b="1" dirty="0"/>
              <a:t> + </a:t>
            </a:r>
            <a:r>
              <a:rPr lang="en-US" sz="3200" b="1" dirty="0"/>
              <a:t>2H</a:t>
            </a:r>
            <a:r>
              <a:rPr lang="en-US" sz="3200" b="1" baseline="-25000" dirty="0"/>
              <a:t>2</a:t>
            </a:r>
            <a:r>
              <a:rPr lang="en-US" sz="3200" b="1" dirty="0"/>
              <a:t>O</a:t>
            </a:r>
            <a:r>
              <a:rPr lang="en-US" sz="3200" b="1" baseline="-25000" dirty="0"/>
              <a:t>(l)</a:t>
            </a:r>
            <a:r>
              <a:rPr lang="en-US" sz="3200" b="1" dirty="0"/>
              <a:t> → 2Cu</a:t>
            </a:r>
            <a:r>
              <a:rPr lang="en-US" sz="3200" b="1" baseline="-25000" dirty="0"/>
              <a:t>(s)</a:t>
            </a:r>
            <a:r>
              <a:rPr lang="en-US" sz="3200" b="1" dirty="0"/>
              <a:t> + 2SO</a:t>
            </a:r>
            <a:r>
              <a:rPr lang="en-US" sz="3200" b="1" baseline="-25000" dirty="0"/>
              <a:t>4</a:t>
            </a:r>
            <a:r>
              <a:rPr lang="en-US" sz="3200" b="1" baseline="30000" dirty="0"/>
              <a:t>2-</a:t>
            </a:r>
            <a:r>
              <a:rPr lang="en-US" sz="3200" b="1" dirty="0"/>
              <a:t> 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</a:t>
            </a:r>
            <a:r>
              <a:rPr lang="en-US" sz="3200" b="1" dirty="0"/>
              <a:t> + 4H</a:t>
            </a:r>
            <a:r>
              <a:rPr lang="en-US" sz="3200" b="1" baseline="30000" dirty="0"/>
              <a:t>+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</a:t>
            </a:r>
            <a:r>
              <a:rPr lang="en-US" sz="3200" b="1" dirty="0"/>
              <a:t> + O</a:t>
            </a:r>
            <a:r>
              <a:rPr lang="en-US" sz="3200" b="1" baseline="-25000" dirty="0"/>
              <a:t>2(g)</a:t>
            </a:r>
            <a:r>
              <a:rPr lang="en-US" sz="3200" b="1" dirty="0"/>
              <a:t> </a:t>
            </a:r>
            <a:endParaRPr lang="en-ID" sz="3200" b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A39EF0A-F790-4897-BEF4-A69DAE55A3B1}"/>
              </a:ext>
            </a:extLst>
          </p:cNvPr>
          <p:cNvCxnSpPr>
            <a:cxnSpLocks/>
          </p:cNvCxnSpPr>
          <p:nvPr/>
        </p:nvCxnSpPr>
        <p:spPr>
          <a:xfrm>
            <a:off x="7560365" y="3065263"/>
            <a:ext cx="0" cy="1401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E30D6B-F25B-4057-B79B-9C93524520F8}"/>
              </a:ext>
            </a:extLst>
          </p:cNvPr>
          <p:cNvCxnSpPr>
            <a:cxnSpLocks/>
          </p:cNvCxnSpPr>
          <p:nvPr/>
        </p:nvCxnSpPr>
        <p:spPr>
          <a:xfrm>
            <a:off x="1749285" y="4609048"/>
            <a:ext cx="6447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EB13F9-8446-4754-9ADF-12353B2AD639}"/>
              </a:ext>
            </a:extLst>
          </p:cNvPr>
          <p:cNvCxnSpPr>
            <a:cxnSpLocks/>
          </p:cNvCxnSpPr>
          <p:nvPr/>
        </p:nvCxnSpPr>
        <p:spPr>
          <a:xfrm flipV="1">
            <a:off x="4154558" y="3071649"/>
            <a:ext cx="477078" cy="3313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8C3E2A-1439-4CCF-BC13-DE42DC3FF1A4}"/>
              </a:ext>
            </a:extLst>
          </p:cNvPr>
          <p:cNvCxnSpPr>
            <a:cxnSpLocks/>
          </p:cNvCxnSpPr>
          <p:nvPr/>
        </p:nvCxnSpPr>
        <p:spPr>
          <a:xfrm flipV="1">
            <a:off x="2044146" y="3658267"/>
            <a:ext cx="371059" cy="331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7350D3-BA8B-4236-A65E-7485B9ED37FF}"/>
              </a:ext>
            </a:extLst>
          </p:cNvPr>
          <p:cNvCxnSpPr/>
          <p:nvPr/>
        </p:nvCxnSpPr>
        <p:spPr>
          <a:xfrm flipV="1">
            <a:off x="6679095" y="4199819"/>
            <a:ext cx="357808" cy="331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CDC664B-189B-4222-8DD0-D046E20A49A7}"/>
              </a:ext>
            </a:extLst>
          </p:cNvPr>
          <p:cNvCxnSpPr>
            <a:cxnSpLocks/>
          </p:cNvCxnSpPr>
          <p:nvPr/>
        </p:nvCxnSpPr>
        <p:spPr>
          <a:xfrm flipV="1">
            <a:off x="3157327" y="3605837"/>
            <a:ext cx="344556" cy="3202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86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EC81-ACAE-4D3F-BAC8-F3D3EBCA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3" y="141151"/>
            <a:ext cx="11847443" cy="129519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Tuliskan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elektrolisis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CuSO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elektrode</a:t>
            </a:r>
            <a:r>
              <a:rPr lang="en-US" dirty="0"/>
              <a:t> Zn ? </a:t>
            </a:r>
            <a:endParaRPr lang="en-ID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74B13E-3171-40E6-A4A4-DBE99E027DCF}"/>
              </a:ext>
            </a:extLst>
          </p:cNvPr>
          <p:cNvSpPr txBox="1">
            <a:spLocks/>
          </p:cNvSpPr>
          <p:nvPr/>
        </p:nvSpPr>
        <p:spPr>
          <a:xfrm>
            <a:off x="662609" y="1978025"/>
            <a:ext cx="108435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 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  <a:r>
              <a:rPr lang="en-US" b="1" dirty="0"/>
              <a:t>CuSO</a:t>
            </a:r>
            <a:r>
              <a:rPr lang="en-US" b="1" baseline="-25000" dirty="0"/>
              <a:t>4</a:t>
            </a:r>
            <a:r>
              <a:rPr lang="en-US" b="1" dirty="0"/>
              <a:t> </a:t>
            </a:r>
            <a:r>
              <a:rPr lang="en-US" b="1" baseline="-25000" dirty="0"/>
              <a:t>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             → Cu</a:t>
            </a:r>
            <a:r>
              <a:rPr lang="en-US" b="1" baseline="30000" dirty="0"/>
              <a:t>2+</a:t>
            </a:r>
            <a:r>
              <a:rPr lang="en-US" b="1" dirty="0"/>
              <a:t> </a:t>
            </a:r>
            <a:r>
              <a:rPr lang="en-US" b="1" baseline="-25000" dirty="0"/>
              <a:t>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 + SO</a:t>
            </a:r>
            <a:r>
              <a:rPr lang="en-US" b="1" baseline="-25000" dirty="0"/>
              <a:t>4</a:t>
            </a:r>
            <a:r>
              <a:rPr lang="en-US" b="1" baseline="30000" dirty="0"/>
              <a:t>2-</a:t>
            </a:r>
            <a:r>
              <a:rPr lang="en-US" b="1" dirty="0"/>
              <a:t> </a:t>
            </a:r>
            <a:r>
              <a:rPr lang="en-US" b="1" baseline="-25000" dirty="0"/>
              <a:t>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	x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 K(R) 	: Cu</a:t>
            </a:r>
            <a:r>
              <a:rPr lang="en-US" b="1" baseline="30000" dirty="0"/>
              <a:t>2+</a:t>
            </a:r>
            <a:r>
              <a:rPr lang="en-US" b="1" dirty="0"/>
              <a:t>  + 2e          → Cu</a:t>
            </a:r>
            <a:r>
              <a:rPr lang="en-US" b="1" baseline="-25000" dirty="0"/>
              <a:t>(s)</a:t>
            </a:r>
            <a:r>
              <a:rPr lang="en-US" b="1" dirty="0"/>
              <a:t>                            	x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 A(O)	: Zn</a:t>
            </a:r>
            <a:r>
              <a:rPr lang="en-US" b="1" baseline="-25000" dirty="0"/>
              <a:t>(s)</a:t>
            </a:r>
            <a:r>
              <a:rPr lang="en-US" b="1" dirty="0"/>
              <a:t>                    → Zn</a:t>
            </a:r>
            <a:r>
              <a:rPr lang="en-US" b="1" baseline="30000" dirty="0"/>
              <a:t>2 +</a:t>
            </a:r>
            <a:r>
              <a:rPr lang="en-US" b="1" baseline="-25000" dirty="0"/>
              <a:t>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 + 2e        	x 1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b="1" dirty="0"/>
              <a:t>            CuSO</a:t>
            </a:r>
            <a:r>
              <a:rPr lang="en-ID" b="1" baseline="-25000" dirty="0"/>
              <a:t>4(</a:t>
            </a:r>
            <a:r>
              <a:rPr lang="en-ID" b="1" baseline="-25000" dirty="0" err="1"/>
              <a:t>aq</a:t>
            </a:r>
            <a:r>
              <a:rPr lang="en-ID" b="1" baseline="-25000" dirty="0"/>
              <a:t>) </a:t>
            </a:r>
            <a:r>
              <a:rPr lang="en-ID" b="1" dirty="0"/>
              <a:t>+ </a:t>
            </a:r>
            <a:r>
              <a:rPr lang="en-US" b="1" dirty="0"/>
              <a:t>Zn</a:t>
            </a:r>
            <a:r>
              <a:rPr lang="en-US" b="1" baseline="-25000" dirty="0"/>
              <a:t>(s) </a:t>
            </a:r>
            <a:r>
              <a:rPr lang="en-US" b="1" dirty="0"/>
              <a:t>→ Cu</a:t>
            </a:r>
            <a:r>
              <a:rPr lang="en-US" b="1" baseline="-25000" dirty="0"/>
              <a:t>(s)</a:t>
            </a:r>
            <a:r>
              <a:rPr lang="en-US" b="1" dirty="0"/>
              <a:t> + Zn</a:t>
            </a:r>
            <a:r>
              <a:rPr lang="en-US" b="1" baseline="30000" dirty="0"/>
              <a:t>2 +</a:t>
            </a:r>
            <a:r>
              <a:rPr lang="en-US" b="1" baseline="-25000" dirty="0"/>
              <a:t>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 + Cu</a:t>
            </a:r>
            <a:r>
              <a:rPr lang="en-US" b="1" baseline="-25000" dirty="0"/>
              <a:t>(s) </a:t>
            </a:r>
            <a:endParaRPr lang="en-ID" b="1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630CD0-52B2-4869-AE1E-4D657A982A8E}"/>
              </a:ext>
            </a:extLst>
          </p:cNvPr>
          <p:cNvCxnSpPr/>
          <p:nvPr/>
        </p:nvCxnSpPr>
        <p:spPr>
          <a:xfrm>
            <a:off x="7129671" y="3220278"/>
            <a:ext cx="0" cy="127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6E6CD75-2764-4343-A515-11BE54E04332}"/>
              </a:ext>
            </a:extLst>
          </p:cNvPr>
          <p:cNvCxnSpPr/>
          <p:nvPr/>
        </p:nvCxnSpPr>
        <p:spPr>
          <a:xfrm flipV="1">
            <a:off x="2998304" y="3788465"/>
            <a:ext cx="437322" cy="1457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50CBA37-6134-4763-8412-CDA7FE97CE09}"/>
              </a:ext>
            </a:extLst>
          </p:cNvPr>
          <p:cNvCxnSpPr/>
          <p:nvPr/>
        </p:nvCxnSpPr>
        <p:spPr>
          <a:xfrm flipV="1">
            <a:off x="1898374" y="3670852"/>
            <a:ext cx="583095" cy="400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CC7252-20E9-47CF-B6D0-926AC487B6BF}"/>
              </a:ext>
            </a:extLst>
          </p:cNvPr>
          <p:cNvCxnSpPr/>
          <p:nvPr/>
        </p:nvCxnSpPr>
        <p:spPr>
          <a:xfrm flipV="1">
            <a:off x="4328492" y="3112604"/>
            <a:ext cx="569843" cy="4472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B50597-7345-4E32-B5D9-81D287194674}"/>
              </a:ext>
            </a:extLst>
          </p:cNvPr>
          <p:cNvCxnSpPr>
            <a:cxnSpLocks/>
          </p:cNvCxnSpPr>
          <p:nvPr/>
        </p:nvCxnSpPr>
        <p:spPr>
          <a:xfrm flipV="1">
            <a:off x="5632173" y="4259711"/>
            <a:ext cx="437321" cy="2327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A611A9-ADA7-4B88-9C79-B94F214D2D52}"/>
              </a:ext>
            </a:extLst>
          </p:cNvPr>
          <p:cNvCxnSpPr>
            <a:cxnSpLocks/>
          </p:cNvCxnSpPr>
          <p:nvPr/>
        </p:nvCxnSpPr>
        <p:spPr>
          <a:xfrm>
            <a:off x="1447800" y="4585252"/>
            <a:ext cx="6331226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55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EC81-ACAE-4D3F-BAC8-F3D3EBCA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6774"/>
            <a:ext cx="10515600" cy="2902225"/>
          </a:xfrm>
        </p:spPr>
        <p:txBody>
          <a:bodyPr>
            <a:normAutofit fontScale="90000"/>
          </a:bodyPr>
          <a:lstStyle/>
          <a:p>
            <a:r>
              <a:rPr lang="en-US" sz="3200" b="1" dirty="0" err="1"/>
              <a:t>Diketahui</a:t>
            </a:r>
            <a:r>
              <a:rPr lang="en-US" sz="3200" b="1" dirty="0"/>
              <a:t> data </a:t>
            </a:r>
            <a:r>
              <a:rPr lang="en-US" sz="3200" b="1" dirty="0" err="1"/>
              <a:t>potensial</a:t>
            </a:r>
            <a:r>
              <a:rPr lang="en-US" sz="3200" b="1" dirty="0"/>
              <a:t> </a:t>
            </a:r>
            <a:r>
              <a:rPr lang="en-US" sz="3200" b="1" dirty="0" err="1"/>
              <a:t>elektrode</a:t>
            </a:r>
            <a:r>
              <a:rPr lang="en-US" sz="3200" b="1" dirty="0"/>
              <a:t> </a:t>
            </a:r>
            <a:r>
              <a:rPr lang="en-US" sz="3200" b="1" dirty="0" err="1"/>
              <a:t>berikut</a:t>
            </a:r>
            <a:r>
              <a:rPr lang="en-US" sz="3200" b="1" dirty="0"/>
              <a:t> :</a:t>
            </a:r>
            <a:br>
              <a:rPr lang="en-US" sz="3200" b="1" dirty="0"/>
            </a:br>
            <a:r>
              <a:rPr lang="en-US" sz="3200" b="1" dirty="0"/>
              <a:t>Zn</a:t>
            </a:r>
            <a:r>
              <a:rPr lang="en-US" sz="3200" b="1" baseline="30000" dirty="0"/>
              <a:t>2+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│Zn</a:t>
            </a:r>
            <a:r>
              <a:rPr lang="en-US" sz="32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(s) 	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= - 0,76 V</a:t>
            </a:r>
            <a:br>
              <a:rPr lang="en-US" sz="32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Ag</a:t>
            </a:r>
            <a:r>
              <a:rPr lang="en-US" sz="3200" b="1" baseline="30000" dirty="0"/>
              <a:t>+</a:t>
            </a:r>
            <a:r>
              <a:rPr lang="en-US" sz="3200" b="1" baseline="-25000" dirty="0"/>
              <a:t>(</a:t>
            </a:r>
            <a:r>
              <a:rPr lang="en-US" sz="3200" b="1" baseline="-25000" dirty="0" err="1"/>
              <a:t>aq</a:t>
            </a:r>
            <a:r>
              <a:rPr lang="en-US" sz="3200" b="1" baseline="-25000" dirty="0"/>
              <a:t>)  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│Ag</a:t>
            </a:r>
            <a:r>
              <a:rPr lang="en-US" sz="32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(s)	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= + 0,80 V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Tentukan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Elektrode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mana yang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katode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dan anode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potesial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sel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Notasi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sel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reaksi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redoks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berlangsung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spontan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D" sz="32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74B13E-3171-40E6-A4A4-DBE99E027DCF}"/>
              </a:ext>
            </a:extLst>
          </p:cNvPr>
          <p:cNvSpPr txBox="1">
            <a:spLocks/>
          </p:cNvSpPr>
          <p:nvPr/>
        </p:nvSpPr>
        <p:spPr>
          <a:xfrm>
            <a:off x="0" y="3667538"/>
            <a:ext cx="11849100" cy="3429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000" b="1" dirty="0">
                <a:solidFill>
                  <a:schemeClr val="accent5">
                    <a:lumMod val="75000"/>
                  </a:schemeClr>
                </a:solidFill>
              </a:rPr>
              <a:t>Jawab :</a:t>
            </a:r>
          </a:p>
          <a:p>
            <a:pPr marL="0" indent="0">
              <a:buNone/>
            </a:pPr>
            <a:r>
              <a:rPr lang="en-US" sz="7600" dirty="0"/>
              <a:t>	a. </a:t>
            </a:r>
            <a:r>
              <a:rPr lang="en-US" sz="7600" b="1" dirty="0"/>
              <a:t>Ag </a:t>
            </a:r>
            <a:r>
              <a:rPr lang="en-US" sz="7600" b="1" dirty="0" err="1"/>
              <a:t>merupakan</a:t>
            </a:r>
            <a:r>
              <a:rPr lang="en-US" sz="7600" b="1" dirty="0"/>
              <a:t> </a:t>
            </a:r>
            <a:r>
              <a:rPr lang="en-US" sz="7600" b="1" dirty="0" err="1"/>
              <a:t>katoda</a:t>
            </a:r>
            <a:r>
              <a:rPr lang="en-US" sz="7600" b="1" dirty="0"/>
              <a:t> (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76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0" indent="0">
              <a:buNone/>
            </a:pP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   	    Zn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anoda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76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kecil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7600" b="1" dirty="0"/>
              <a:t>	b.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76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76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sel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76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7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&gt;&gt; 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76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7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&lt;&lt; 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76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76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sel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= +0,80 V – (-0,76V) = + 1,56 V</a:t>
            </a:r>
          </a:p>
          <a:p>
            <a:pPr marL="0" indent="0">
              <a:buNone/>
            </a:pP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	c. Zn</a:t>
            </a:r>
            <a:r>
              <a:rPr lang="en-US" sz="7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│</a:t>
            </a:r>
            <a:r>
              <a:rPr lang="en-US" sz="7600" b="1" dirty="0"/>
              <a:t> Zn</a:t>
            </a:r>
            <a:r>
              <a:rPr lang="en-US" sz="7600" b="1" baseline="30000" dirty="0"/>
              <a:t>2+</a:t>
            </a:r>
            <a:r>
              <a:rPr lang="en-US" sz="7600" b="1" baseline="-25000" dirty="0"/>
              <a:t>(</a:t>
            </a:r>
            <a:r>
              <a:rPr lang="en-US" sz="7600" b="1" baseline="-25000" dirty="0" err="1"/>
              <a:t>aq</a:t>
            </a:r>
            <a:r>
              <a:rPr lang="en-US" sz="7600" b="1" baseline="-25000" dirty="0"/>
              <a:t>)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││ Ag</a:t>
            </a:r>
            <a:r>
              <a:rPr lang="en-US" sz="7600" b="1" baseline="30000" dirty="0"/>
              <a:t>+</a:t>
            </a:r>
            <a:r>
              <a:rPr lang="en-US" sz="7600" b="1" baseline="-25000" dirty="0"/>
              <a:t>(</a:t>
            </a:r>
            <a:r>
              <a:rPr lang="en-US" sz="7600" b="1" baseline="-25000" dirty="0" err="1"/>
              <a:t>aq</a:t>
            </a:r>
            <a:r>
              <a:rPr lang="en-US" sz="7600" b="1" baseline="-25000" dirty="0"/>
              <a:t>)   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│Ag</a:t>
            </a:r>
            <a:r>
              <a:rPr lang="en-US" sz="7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(s)</a:t>
            </a:r>
          </a:p>
          <a:p>
            <a:pPr marL="0" indent="0">
              <a:buNone/>
            </a:pPr>
            <a:r>
              <a:rPr lang="en-US" sz="7600" b="1" dirty="0"/>
              <a:t>	d. Karena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7600" b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76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sel</a:t>
            </a:r>
            <a:r>
              <a:rPr lang="en-US" sz="7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&gt; 0,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reaksi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redoks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berlangsung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spontan</a:t>
            </a:r>
            <a:r>
              <a:rPr lang="en-US" sz="7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7600" b="1" dirty="0"/>
          </a:p>
          <a:p>
            <a:pPr marL="0" indent="0">
              <a:buNone/>
            </a:pPr>
            <a:endParaRPr lang="en-US" sz="7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614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EC81-ACAE-4D3F-BAC8-F3D3EBCA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5043"/>
            <a:ext cx="12192000" cy="1603514"/>
          </a:xfrm>
        </p:spPr>
        <p:txBody>
          <a:bodyPr>
            <a:noAutofit/>
          </a:bodyPr>
          <a:lstStyle/>
          <a:p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Berapa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gram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zink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Zn = 65)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terbentuk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katode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arus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listrik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5 A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dialirkan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larutan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ZnSO</a:t>
            </a:r>
            <a:r>
              <a:rPr lang="en-US" sz="3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1 jam ?</a:t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D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074B13E-3171-40E6-A4A4-DBE99E027D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06017" y="1971259"/>
                <a:ext cx="11849100" cy="5002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3200" b="1" dirty="0">
                    <a:solidFill>
                      <a:schemeClr val="accent5">
                        <a:lumMod val="75000"/>
                      </a:schemeClr>
                    </a:solidFill>
                  </a:rPr>
                  <a:t>Jawab :</a:t>
                </a:r>
              </a:p>
              <a:p>
                <a:pPr marL="0" indent="0">
                  <a:buNone/>
                </a:pPr>
                <a:r>
                  <a:rPr lang="en-US" sz="3200" dirty="0"/>
                  <a:t>		</a:t>
                </a:r>
                <a:r>
                  <a:rPr lang="en-US" sz="3200" b="1" dirty="0"/>
                  <a:t>ZnSO</a:t>
                </a:r>
                <a:r>
                  <a:rPr lang="en-US" sz="3200" b="1" baseline="-25000" dirty="0"/>
                  <a:t>4(</a:t>
                </a:r>
                <a:r>
                  <a:rPr lang="en-US" sz="3200" b="1" baseline="-25000" dirty="0" err="1"/>
                  <a:t>aq</a:t>
                </a:r>
                <a:r>
                  <a:rPr lang="en-US" sz="3200" b="1" baseline="-25000" dirty="0"/>
                  <a:t>)</a:t>
                </a:r>
                <a:r>
                  <a:rPr lang="en-US" sz="3200" b="1" dirty="0"/>
                  <a:t> </a:t>
                </a: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→ Zn</a:t>
                </a:r>
                <a:r>
                  <a:rPr lang="en-US" sz="3200" b="1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2+</a:t>
                </a:r>
                <a:r>
                  <a:rPr lang="en-US" sz="3200" b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3200" b="1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aq</a:t>
                </a:r>
                <a:r>
                  <a:rPr lang="en-US" sz="3200" b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+ SO</a:t>
                </a:r>
                <a:r>
                  <a:rPr lang="en-US" sz="3200" b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lang="en-US" sz="3200" b="1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2-</a:t>
                </a: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32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aq</a:t>
                </a: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	K(R) : Zn</a:t>
                </a:r>
                <a:r>
                  <a:rPr lang="en-US" sz="3200" b="1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2+</a:t>
                </a:r>
                <a:r>
                  <a:rPr lang="en-US" sz="3200" b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3200" b="1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aq</a:t>
                </a:r>
                <a:r>
                  <a:rPr lang="en-US" sz="3200" b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+ 2e → Zn</a:t>
                </a:r>
                <a:r>
                  <a:rPr lang="en-US" sz="3200" b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(s)</a:t>
                </a:r>
                <a:endParaRPr lang="en-US" sz="32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	n = 2</a:t>
                </a:r>
              </a:p>
              <a:p>
                <a:pPr marL="0" indent="0">
                  <a:buNone/>
                </a:pPr>
                <a:r>
                  <a:rPr lang="en-US" sz="3200" b="1" dirty="0">
                    <a:cs typeface="Calibri" panose="020F0502020204030204" pitchFamily="34" charset="0"/>
                  </a:rPr>
                  <a:t>	w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𝒆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𝑭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𝒊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𝒕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𝟗𝟔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.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𝟓𝟎𝟎</m:t>
                        </m:r>
                      </m:den>
                    </m:f>
                  </m:oMath>
                </a14:m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→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𝑨𝒓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𝟔𝟓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 32,5</a:t>
                </a:r>
              </a:p>
              <a:p>
                <a:pPr marL="0" indent="0">
                  <a:buNone/>
                </a:pPr>
                <a:r>
                  <a:rPr lang="en-US" sz="3200" b="1" dirty="0">
                    <a:cs typeface="Calibri" panose="020F0502020204030204" pitchFamily="34" charset="0"/>
                  </a:rPr>
                  <a:t>	w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𝟑𝟐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𝟓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𝟓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𝟑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.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𝟔𝟎𝟎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𝟗𝟔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.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𝟓𝟎𝟎</m:t>
                        </m:r>
                      </m:den>
                    </m:f>
                  </m:oMath>
                </a14:m>
                <a:endParaRPr lang="en-US" sz="32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	w = 6,06 gr</a:t>
                </a:r>
              </a:p>
              <a:p>
                <a:pPr marL="0" indent="0">
                  <a:buNone/>
                </a:pPr>
                <a:endParaRPr lang="en-US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ID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074B13E-3171-40E6-A4A4-DBE99E027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017" y="1971259"/>
                <a:ext cx="11849100" cy="5002747"/>
              </a:xfrm>
              <a:prstGeom prst="rect">
                <a:avLst/>
              </a:prstGeom>
              <a:blipFill>
                <a:blip r:embed="rId3"/>
                <a:stretch>
                  <a:fillRect l="-1338" t="-255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059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709B0-2033-44DF-9464-35394632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03" y="1"/>
            <a:ext cx="11805313" cy="1690688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Arus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listrik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sebesar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A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dialirkan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larutan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</a:t>
            </a:r>
            <a:r>
              <a:rPr lang="en-US" sz="3600" b="1" baseline="-25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en-US" sz="3600" b="1" baseline="-25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selama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1930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detik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Tentukan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volume gas O</a:t>
            </a:r>
            <a:r>
              <a:rPr lang="en-US" sz="3600" b="1" baseline="-25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yang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terbentuk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pada anode (STP) ?</a:t>
            </a:r>
            <a:endParaRPr lang="en-ID" sz="3600" b="1" baseline="-25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7BF4B-8D7C-4381-9F78-981FD5FDDE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825625"/>
                <a:ext cx="12192000" cy="5032374"/>
              </a:xfrm>
              <a:noFill/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b="1" dirty="0"/>
                  <a:t>J</a:t>
                </a:r>
                <a:r>
                  <a:rPr lang="en-ID" sz="3600" b="1" dirty="0" err="1"/>
                  <a:t>awab</a:t>
                </a:r>
                <a:r>
                  <a:rPr lang="en-ID" sz="3600" b="1" dirty="0"/>
                  <a:t> :</a:t>
                </a:r>
              </a:p>
              <a:p>
                <a:pPr marL="0" indent="0">
                  <a:buNone/>
                </a:pPr>
                <a:r>
                  <a:rPr lang="en-ID" sz="3600" dirty="0"/>
                  <a:t>H</a:t>
                </a:r>
                <a:r>
                  <a:rPr lang="en-ID" sz="3600" baseline="-25000" dirty="0"/>
                  <a:t>2</a:t>
                </a:r>
                <a:r>
                  <a:rPr lang="en-ID" sz="3600" dirty="0"/>
                  <a:t>SO</a:t>
                </a:r>
                <a:r>
                  <a:rPr lang="en-ID" sz="3600" baseline="-25000" dirty="0"/>
                  <a:t>4(</a:t>
                </a:r>
                <a:r>
                  <a:rPr lang="en-ID" sz="3600" baseline="-25000" dirty="0" err="1"/>
                  <a:t>aq</a:t>
                </a:r>
                <a:r>
                  <a:rPr lang="en-ID" sz="3600" baseline="-25000" dirty="0"/>
                  <a:t>)</a:t>
                </a:r>
                <a:r>
                  <a:rPr lang="en-ID" sz="3600" dirty="0"/>
                  <a:t> 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→ 2H</a:t>
                </a:r>
                <a:r>
                  <a:rPr lang="en-ID" sz="3600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+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ID" sz="36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aq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+ SO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lang="en-ID" sz="3600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2-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ID" sz="36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aq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ID" sz="3600" baseline="30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A(O)  : 2H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O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(l)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→ 4H</a:t>
                </a:r>
                <a:r>
                  <a:rPr lang="en-ID" sz="3600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+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ID" sz="36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aq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+ 4e + O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2(g) </a:t>
                </a:r>
              </a:p>
              <a:p>
                <a:pPr marL="0" indent="0">
                  <a:buNone/>
                </a:pP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W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96.500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→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𝐴𝑟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→ mol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𝑤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𝐴𝑟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>
                    <a:cs typeface="Calibri" panose="020F0502020204030204" pitchFamily="34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𝑤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𝐴𝑟</m:t>
                        </m:r>
                      </m:den>
                    </m:f>
                  </m:oMath>
                </a14:m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1.930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96.500 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→ mol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19.300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96.500 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4</m:t>
                        </m:r>
                      </m:den>
                    </m:f>
                  </m:oMath>
                </a14:m>
                <a:r>
                  <a:rPr lang="en-US" sz="3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20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	mol O</a:t>
                </a:r>
                <a:r>
                  <a:rPr lang="en-US" sz="3600" baseline="-25000" dirty="0"/>
                  <a:t>2 </a:t>
                </a: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𝑉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𝑂</m:t>
                        </m:r>
                        <m:r>
                          <a:rPr lang="en-US" sz="3600" b="0" i="1" baseline="-2500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22,4 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→ V O</a:t>
                </a:r>
                <a:r>
                  <a:rPr lang="en-ID" sz="3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ID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/>
                  <a:t> x 22,4 L</a:t>
                </a:r>
              </a:p>
              <a:p>
                <a:pPr marL="0" indent="0">
                  <a:buNone/>
                </a:pPr>
                <a:r>
                  <a:rPr lang="en-US" sz="3600" dirty="0"/>
                  <a:t>	V O</a:t>
                </a:r>
                <a:r>
                  <a:rPr lang="en-US" sz="3600" baseline="-25000" dirty="0"/>
                  <a:t>2 </a:t>
                </a:r>
                <a:r>
                  <a:rPr lang="en-US" sz="3600" dirty="0"/>
                  <a:t>= 1,12 L = 1.120 mL</a:t>
                </a:r>
              </a:p>
              <a:p>
                <a:pPr marL="0" indent="0">
                  <a:buNone/>
                </a:pPr>
                <a:endParaRPr lang="en-US" sz="36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7BF4B-8D7C-4381-9F78-981FD5FDDE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5"/>
                <a:ext cx="12192000" cy="5032374"/>
              </a:xfrm>
              <a:blipFill>
                <a:blip r:embed="rId2"/>
                <a:stretch>
                  <a:fillRect l="-1500" t="-3027" b="-363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38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2427-C558-4A8D-8908-4FE8E286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0963"/>
            <a:ext cx="12192000" cy="1524000"/>
          </a:xfrm>
        </p:spPr>
        <p:txBody>
          <a:bodyPr>
            <a:noAutofit/>
          </a:bodyPr>
          <a:lstStyle/>
          <a:p>
            <a:r>
              <a:rPr lang="sv-SE" sz="3200" i="0" dirty="0">
                <a:solidFill>
                  <a:srgbClr val="000000"/>
                </a:solidFill>
                <a:effectLst/>
                <a:latin typeface="Droid Sans"/>
              </a:rPr>
              <a:t>Dalam elektrolisis larutan Cu(NO</a:t>
            </a:r>
            <a:r>
              <a:rPr lang="sv-SE" sz="3200" i="0" baseline="-25000" dirty="0">
                <a:solidFill>
                  <a:srgbClr val="000000"/>
                </a:solidFill>
                <a:effectLst/>
                <a:latin typeface="Droid Sans"/>
              </a:rPr>
              <a:t>3</a:t>
            </a:r>
            <a:r>
              <a:rPr lang="sv-SE" sz="3200" i="0" dirty="0">
                <a:solidFill>
                  <a:srgbClr val="000000"/>
                </a:solidFill>
                <a:effectLst/>
                <a:latin typeface="Droid Sans"/>
              </a:rPr>
              <a:t>)</a:t>
            </a:r>
            <a:r>
              <a:rPr lang="sv-SE" sz="3200" i="0" baseline="-25000" dirty="0">
                <a:solidFill>
                  <a:srgbClr val="000000"/>
                </a:solidFill>
                <a:effectLst/>
                <a:latin typeface="Droid Sans"/>
              </a:rPr>
              <a:t>2</a:t>
            </a:r>
            <a:r>
              <a:rPr lang="sv-SE" sz="3200" i="0" dirty="0">
                <a:solidFill>
                  <a:srgbClr val="000000"/>
                </a:solidFill>
                <a:effectLst/>
                <a:latin typeface="Droid Sans"/>
              </a:rPr>
              <a:t> dengan elektroda inert, 1,27 gram Cu (Ar Cu 63,5) diendapkan, volume gas yang dihasilkan di anode pada 1 atm, 0 </a:t>
            </a:r>
            <a:r>
              <a:rPr lang="sv-SE" sz="3200" i="0" baseline="30000" dirty="0">
                <a:solidFill>
                  <a:srgbClr val="000000"/>
                </a:solidFill>
                <a:effectLst/>
                <a:latin typeface="Droid Sans"/>
              </a:rPr>
              <a:t>o</a:t>
            </a:r>
            <a:r>
              <a:rPr lang="sv-SE" sz="3200" i="0" dirty="0">
                <a:solidFill>
                  <a:srgbClr val="000000"/>
                </a:solidFill>
                <a:effectLst/>
                <a:latin typeface="Droid Sans"/>
              </a:rPr>
              <a:t>C adalah ....</a:t>
            </a:r>
            <a:endParaRPr lang="en-ID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2CE12B-9F00-47EC-B2D7-EF25632995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1443037"/>
                <a:ext cx="12191999" cy="541496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ID" b="1" i="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Droid Sans"/>
                  </a:rPr>
                  <a:t>Jawab :</a:t>
                </a:r>
              </a:p>
              <a:p>
                <a:pPr marL="0" indent="0">
                  <a:buNone/>
                </a:pP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Elektolisis </a:t>
                </a:r>
                <a:r>
                  <a:rPr lang="en-ID" sz="3200" b="1" i="0" dirty="0" err="1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larutan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 Cu(NO</a:t>
                </a:r>
                <a:r>
                  <a:rPr lang="en-ID" sz="3200" b="1" i="0" baseline="-25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3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)</a:t>
                </a:r>
                <a:r>
                  <a:rPr lang="en-ID" sz="3200" b="1" i="0" baseline="-25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 :</a:t>
                </a:r>
              </a:p>
              <a:p>
                <a:pPr marL="0" indent="0">
                  <a:buNone/>
                </a:pPr>
                <a:b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	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K(R)  : 2Cu</a:t>
                </a:r>
                <a:r>
                  <a:rPr lang="en-ID" sz="3200" b="1" i="0" baseline="30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2+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 + 4e ⟶ 2Cu</a:t>
                </a:r>
                <a:b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	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A(O) : 2H</a:t>
                </a:r>
                <a:r>
                  <a:rPr lang="en-ID" sz="3200" b="1" i="0" baseline="-25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O ⟶ 4H</a:t>
                </a:r>
                <a:r>
                  <a:rPr lang="en-ID" sz="3200" b="1" i="0" baseline="30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+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 + O</a:t>
                </a:r>
                <a:r>
                  <a:rPr lang="en-ID" sz="3200" b="1" i="0" baseline="-25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 + 4e</a:t>
                </a:r>
                <a:b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         </a:t>
                </a:r>
              </a:p>
              <a:p>
                <a:pPr marL="0" indent="0">
                  <a:buNone/>
                </a:pP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     2Cu</a:t>
                </a:r>
                <a:r>
                  <a:rPr lang="en-ID" sz="3200" b="1" i="0" baseline="30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2+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 + 2H</a:t>
                </a:r>
                <a:r>
                  <a:rPr lang="en-ID" sz="3200" b="1" i="0" baseline="-25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O ⟶ 2Cu + 4H</a:t>
                </a:r>
                <a:r>
                  <a:rPr lang="en-ID" sz="3200" b="1" i="0" baseline="30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+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 + O</a:t>
                </a:r>
                <a:r>
                  <a:rPr lang="en-ID" sz="3200" b="1" i="0" baseline="-25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</a:t>
                </a:r>
                <a:b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endParaRPr lang="en-ID" sz="32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	mol Cu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𝒈𝒓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𝑨𝒓</m:t>
                        </m:r>
                      </m:den>
                    </m:f>
                  </m:oMath>
                </a14:m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𝟐𝟕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𝒈𝒓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𝟔𝟑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 = 0,02 mol </a:t>
                </a:r>
              </a:p>
              <a:p>
                <a:pPr marL="0" indent="0">
                  <a:buNone/>
                </a:pPr>
                <a:b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	m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ol O</a:t>
                </a:r>
                <a:r>
                  <a:rPr lang="en-ID" sz="3200" b="1" i="0" baseline="-250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2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 = ½ × mol  Cu </a:t>
                </a:r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  <a:latin typeface="Droid Sans"/>
                  </a:rPr>
                  <a:t>= ½ × 0,02 </a:t>
                </a:r>
                <a:r>
                  <a:rPr lang="en-ID" sz="3200" b="1" i="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Droid Sans"/>
                  </a:rPr>
                  <a:t>mol = 0,01 mol</a:t>
                </a:r>
                <a:b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b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	</a:t>
                </a:r>
                <a:r>
                  <a:rPr lang="en-US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mol O</a:t>
                </a:r>
                <a:r>
                  <a:rPr lang="en-US" sz="3200" b="1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2 </a:t>
                </a:r>
                <a:r>
                  <a:rPr lang="en-US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𝑽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𝑶</m:t>
                        </m:r>
                        <m:r>
                          <a:rPr lang="en-US" sz="3200" b="1" i="1" baseline="-2500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𝟐𝟐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𝟒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𝑳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→ V O</a:t>
                </a:r>
                <a:r>
                  <a:rPr lang="en-ID" sz="3200" b="1" baseline="-25000" dirty="0">
                    <a:solidFill>
                      <a:schemeClr val="accent6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ID" sz="3200" b="1" dirty="0">
                    <a:solidFill>
                      <a:schemeClr val="accent6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en-US" sz="32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𝟎𝟏</m:t>
                    </m:r>
                  </m:oMath>
                </a14:m>
                <a:r>
                  <a:rPr lang="en-US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 x 22,4 L</a:t>
                </a:r>
              </a:p>
              <a:p>
                <a:pPr marL="0" indent="0">
                  <a:buNone/>
                </a:pPr>
                <a:r>
                  <a:rPr lang="en-US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	V O</a:t>
                </a:r>
                <a:r>
                  <a:rPr lang="en-US" sz="3200" b="1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2 </a:t>
                </a:r>
                <a:r>
                  <a:rPr lang="en-US" sz="3200" b="1" dirty="0">
                    <a:solidFill>
                      <a:schemeClr val="accent6">
                        <a:lumMod val="75000"/>
                      </a:schemeClr>
                    </a:solidFill>
                  </a:rPr>
                  <a:t>= 0,224 L </a:t>
                </a:r>
                <a:endParaRPr lang="en-ID" sz="32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2CE12B-9F00-47EC-B2D7-EF25632995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1443037"/>
                <a:ext cx="12191999" cy="5414963"/>
              </a:xfrm>
              <a:blipFill>
                <a:blip r:embed="rId2"/>
                <a:stretch>
                  <a:fillRect l="-950" t="-281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556B16-0239-46A7-A0EF-D7C1D760B5C4}"/>
              </a:ext>
            </a:extLst>
          </p:cNvPr>
          <p:cNvCxnSpPr>
            <a:cxnSpLocks/>
          </p:cNvCxnSpPr>
          <p:nvPr/>
        </p:nvCxnSpPr>
        <p:spPr>
          <a:xfrm>
            <a:off x="533053" y="3113864"/>
            <a:ext cx="6045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0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C53A-93E7-4FB9-86EB-96596190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4966"/>
            <a:ext cx="12192000" cy="1419367"/>
          </a:xfrm>
        </p:spPr>
        <p:txBody>
          <a:bodyPr>
            <a:noAutofit/>
          </a:bodyPr>
          <a:lstStyle/>
          <a:p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Sejumlah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arus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mengendapkan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18 gram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perak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dari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larutan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AgNO</a:t>
            </a:r>
            <a:r>
              <a:rPr lang="en-ID" sz="3200" b="0" i="0" baseline="-25000" dirty="0">
                <a:solidFill>
                  <a:srgbClr val="2C3E50"/>
                </a:solidFill>
                <a:effectLst/>
                <a:latin typeface="Helvetica Neue"/>
              </a:rPr>
              <a:t>3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, dan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mengendapkan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5 gram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logam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M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dari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larutan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M(SO</a:t>
            </a:r>
            <a:r>
              <a:rPr lang="en-ID" sz="3200" b="0" i="0" baseline="-25000" dirty="0">
                <a:solidFill>
                  <a:srgbClr val="2C3E50"/>
                </a:solidFill>
                <a:effectLst/>
                <a:latin typeface="Helvetica Neue"/>
              </a:rPr>
              <a:t>4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)</a:t>
            </a:r>
            <a:r>
              <a:rPr lang="en-ID" sz="3200" b="0" i="0" baseline="-25000" dirty="0">
                <a:solidFill>
                  <a:srgbClr val="2C3E50"/>
                </a:solidFill>
                <a:effectLst/>
                <a:latin typeface="Helvetica Neue"/>
              </a:rPr>
              <a:t>2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. Jika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Ar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perak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108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maka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Ar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dirty="0">
                <a:solidFill>
                  <a:srgbClr val="2C3E50"/>
                </a:solidFill>
                <a:latin typeface="Helvetica Neue"/>
              </a:rPr>
              <a:t>l</a:t>
            </a:r>
            <a:r>
              <a:rPr lang="en-ID" sz="3200" b="0" i="0">
                <a:solidFill>
                  <a:srgbClr val="2C3E50"/>
                </a:solidFill>
                <a:effectLst/>
                <a:latin typeface="Helvetica Neue"/>
              </a:rPr>
              <a:t>ogam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M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adalah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…</a:t>
            </a:r>
            <a:endParaRPr lang="en-ID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C76254-DA51-4476-91D1-3109B6DE86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2210937"/>
                <a:ext cx="12191999" cy="464706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accent3">
                        <a:lumMod val="75000"/>
                      </a:schemeClr>
                    </a:solidFill>
                  </a:rPr>
                  <a:t>Jawab :</a:t>
                </a:r>
              </a:p>
              <a:p>
                <a:pPr marL="0" indent="0">
                  <a:buNone/>
                </a:pPr>
                <a:endParaRPr lang="en-US" sz="3600" b="1" i="1" dirty="0">
                  <a:solidFill>
                    <a:schemeClr val="accent2">
                      <a:lumMod val="75000"/>
                    </a:schemeClr>
                  </a:solidFill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i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cs typeface="Calibri" panose="020F0502020204030204" pitchFamily="34" charset="0"/>
                  </a:rPr>
                  <a:t>	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𝒘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𝒆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𝒘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𝒆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ID" sz="3600" b="1" dirty="0">
                  <a:solidFill>
                    <a:schemeClr val="accent2">
                      <a:lumMod val="75000"/>
                    </a:schemeClr>
                  </a:solidFill>
                  <a:latin typeface="Droid Sans"/>
                </a:endParaRPr>
              </a:p>
              <a:p>
                <a:pPr marL="0" indent="0">
                  <a:buNone/>
                </a:pPr>
                <a:endParaRPr lang="en-ID" sz="3600" b="1" dirty="0">
                  <a:solidFill>
                    <a:schemeClr val="accent2">
                      <a:lumMod val="75000"/>
                    </a:schemeClr>
                  </a:solidFill>
                  <a:latin typeface="Droid Sans"/>
                </a:endParaRPr>
              </a:p>
              <a:p>
                <a:pPr marL="0" indent="0">
                  <a:buNone/>
                </a:pPr>
                <a:r>
                  <a:rPr lang="en-ID" sz="3600" b="1" dirty="0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𝒈𝒓</m:t>
                        </m:r>
                      </m:num>
                      <m:den>
                        <m:f>
                          <m:fPr>
                            <m:ctrlP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𝟏𝟎𝟖</m:t>
                            </m:r>
                          </m:num>
                          <m:den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2">
                        <a:lumMod val="75000"/>
                      </a:schemeClr>
                    </a:solidFill>
                  </a:rPr>
                  <a:t>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𝒈𝒓</m:t>
                        </m:r>
                      </m:num>
                      <m:den>
                        <m:f>
                          <m:fPr>
                            <m:ctrlPr>
                              <a:rPr lang="en-US" sz="36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𝑨𝒓</m:t>
                            </m:r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num>
                          <m:den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den>
                    </m:f>
                  </m:oMath>
                </a14:m>
                <a:endParaRPr lang="en-US" sz="36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sz="36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ID" sz="3600" b="1" dirty="0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 	</a:t>
                </a:r>
                <a:r>
                  <a:rPr lang="en-ID" sz="3600" b="1" dirty="0" err="1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Ar</a:t>
                </a:r>
                <a:r>
                  <a:rPr lang="en-ID" sz="3600" b="1" dirty="0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𝒈𝒓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𝟏𝟎𝟖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𝒈𝒓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2">
                        <a:lumMod val="75000"/>
                      </a:schemeClr>
                    </a:solidFill>
                  </a:rPr>
                  <a:t> = 60</a:t>
                </a:r>
              </a:p>
              <a:p>
                <a:pPr marL="0" indent="0">
                  <a:buNone/>
                </a:pPr>
                <a:endParaRPr lang="en-US" sz="36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C76254-DA51-4476-91D1-3109B6DE86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2210937"/>
                <a:ext cx="12191999" cy="4647062"/>
              </a:xfrm>
              <a:blipFill>
                <a:blip r:embed="rId2"/>
                <a:stretch>
                  <a:fillRect l="-1350" t="-380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6196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16DFA-4A61-4963-A521-432A86723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0251"/>
            <a:ext cx="12192000" cy="1978926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Arus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listrik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yang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sama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dialirkan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melalui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larutan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CuSO</a:t>
            </a:r>
            <a:r>
              <a:rPr lang="en-ID" sz="3200" b="0" i="0" baseline="-25000" dirty="0">
                <a:solidFill>
                  <a:srgbClr val="2C3E50"/>
                </a:solidFill>
                <a:effectLst/>
                <a:latin typeface="Helvetica Neue"/>
              </a:rPr>
              <a:t>4 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dan AgNO</a:t>
            </a:r>
            <a:r>
              <a:rPr lang="en-ID" sz="3200" b="0" i="0" baseline="-25000" dirty="0">
                <a:solidFill>
                  <a:srgbClr val="2C3E50"/>
                </a:solidFill>
                <a:effectLst/>
                <a:latin typeface="Helvetica Neue"/>
              </a:rPr>
              <a:t>3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. Jika pada proses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elektrolisis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tersebut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terbentuk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6,35 gram Cu,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maka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massa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Ag yang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terbentuk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adalah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… (</a:t>
            </a:r>
            <a:r>
              <a:rPr lang="en-ID" sz="3200" b="0" i="0" dirty="0" err="1">
                <a:solidFill>
                  <a:srgbClr val="2C3E50"/>
                </a:solidFill>
                <a:effectLst/>
                <a:latin typeface="Helvetica Neue"/>
              </a:rPr>
              <a:t>Ar</a:t>
            </a:r>
            <a:r>
              <a:rPr lang="en-ID" sz="3200" b="0" i="0" dirty="0">
                <a:solidFill>
                  <a:srgbClr val="2C3E50"/>
                </a:solidFill>
                <a:effectLst/>
                <a:latin typeface="Helvetica Neue"/>
              </a:rPr>
              <a:t> Cu = 63,5 dan Ag = 108)</a:t>
            </a:r>
            <a:endParaRPr lang="en-ID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ED9A7-2897-4A47-B18E-F1E65F6653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524836"/>
                <a:ext cx="12192000" cy="4032913"/>
              </a:xfrm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Jawab :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2">
                        <a:lumMod val="75000"/>
                      </a:schemeClr>
                    </a:solidFill>
                    <a:cs typeface="Calibri" panose="020F0502020204030204" pitchFamily="34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𝒘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𝒆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𝒘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𝒆</m:t>
                        </m:r>
                        <m:r>
                          <a:rPr lang="en-US" sz="3600" b="1" i="1" baseline="-2500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ID" sz="3600" b="1" dirty="0">
                  <a:solidFill>
                    <a:schemeClr val="accent2">
                      <a:lumMod val="75000"/>
                    </a:schemeClr>
                  </a:solidFill>
                  <a:latin typeface="Droid Sans"/>
                </a:endParaRPr>
              </a:p>
              <a:p>
                <a:pPr marL="0" indent="0">
                  <a:buNone/>
                </a:pPr>
                <a:endParaRPr lang="en-ID" sz="3600" b="1" dirty="0">
                  <a:solidFill>
                    <a:schemeClr val="accent2">
                      <a:lumMod val="75000"/>
                    </a:schemeClr>
                  </a:solidFill>
                  <a:latin typeface="Droid Sans"/>
                </a:endParaRPr>
              </a:p>
              <a:p>
                <a:pPr marL="0" indent="0">
                  <a:buNone/>
                </a:pPr>
                <a:r>
                  <a:rPr lang="en-ID" sz="3600" b="1" dirty="0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𝒈𝒓</m:t>
                        </m:r>
                      </m:num>
                      <m:den>
                        <m:f>
                          <m:fPr>
                            <m:ctrlP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𝟔𝟑</m:t>
                            </m:r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2">
                        <a:lumMod val="75000"/>
                      </a:schemeClr>
                    </a:solidFill>
                  </a:rPr>
                  <a:t>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n-US" sz="3600" b="1" i="1" baseline="-25000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f>
                          <m:fPr>
                            <m:ctrlPr>
                              <a:rPr lang="en-US" sz="36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𝟏𝟎𝟖</m:t>
                            </m:r>
                          </m:num>
                          <m:den>
                            <m:r>
                              <a:rPr lang="en-US" sz="3600" b="1" i="1" dirty="0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</m:den>
                    </m:f>
                  </m:oMath>
                </a14:m>
                <a:endParaRPr lang="en-US" sz="36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ID" sz="3600" b="1" dirty="0">
                  <a:solidFill>
                    <a:schemeClr val="accent2">
                      <a:lumMod val="75000"/>
                    </a:schemeClr>
                  </a:solidFill>
                  <a:latin typeface="Droid Sans"/>
                </a:endParaRPr>
              </a:p>
              <a:p>
                <a:pPr marL="0" indent="0">
                  <a:buNone/>
                </a:pPr>
                <a:r>
                  <a:rPr lang="en-ID" sz="3600" b="1" dirty="0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 </a:t>
                </a:r>
                <a:r>
                  <a:rPr lang="en-ID" sz="3600" b="1" dirty="0" err="1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w</a:t>
                </a:r>
                <a:r>
                  <a:rPr lang="en-ID" sz="3600" b="1" baseline="-25000" dirty="0" err="1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Ag</a:t>
                </a:r>
                <a:r>
                  <a:rPr lang="en-ID" sz="3600" b="1" dirty="0">
                    <a:solidFill>
                      <a:schemeClr val="accent2">
                        <a:lumMod val="75000"/>
                      </a:schemeClr>
                    </a:solidFill>
                    <a:latin typeface="Droid Sans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  <m: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𝒈𝒓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𝟏𝟎𝟖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𝟔𝟑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2">
                        <a:lumMod val="75000"/>
                      </a:schemeClr>
                    </a:solidFill>
                  </a:rPr>
                  <a:t> = 21,6 gr</a:t>
                </a:r>
              </a:p>
              <a:p>
                <a:pPr marL="0" indent="0">
                  <a:buNone/>
                </a:pPr>
                <a:endParaRPr lang="en-US" sz="36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ID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ED9A7-2897-4A47-B18E-F1E65F6653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524836"/>
                <a:ext cx="12192000" cy="4032913"/>
              </a:xfrm>
              <a:blipFill>
                <a:blip r:embed="rId3"/>
                <a:stretch>
                  <a:fillRect/>
                </a:stretch>
              </a:blip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380625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AnalogousFromRegularSeedRightStep">
      <a:dk1>
        <a:srgbClr val="000000"/>
      </a:dk1>
      <a:lt1>
        <a:srgbClr val="FFFFFF"/>
      </a:lt1>
      <a:dk2>
        <a:srgbClr val="412432"/>
      </a:dk2>
      <a:lt2>
        <a:srgbClr val="E8E6E2"/>
      </a:lt2>
      <a:accent1>
        <a:srgbClr val="2F70E1"/>
      </a:accent1>
      <a:accent2>
        <a:srgbClr val="4C45D7"/>
      </a:accent2>
      <a:accent3>
        <a:srgbClr val="822FE1"/>
      </a:accent3>
      <a:accent4>
        <a:srgbClr val="BA1DCF"/>
      </a:accent4>
      <a:accent5>
        <a:srgbClr val="E12FAB"/>
      </a:accent5>
      <a:accent6>
        <a:srgbClr val="CF1D4F"/>
      </a:accent6>
      <a:hlink>
        <a:srgbClr val="A37C36"/>
      </a:hlink>
      <a:folHlink>
        <a:srgbClr val="7F7F7F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960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Droid Sans</vt:lpstr>
      <vt:lpstr>Helvetica Neue</vt:lpstr>
      <vt:lpstr>Source Sans Pro</vt:lpstr>
      <vt:lpstr>FunkyShapesVTI</vt:lpstr>
      <vt:lpstr>PEMBAHASAN SOAL ELEKTROKIMIA</vt:lpstr>
      <vt:lpstr>Tuliskan reaksi yang terjadi pada elektrolisis larutan CuSO4 dengan elektrode C ? </vt:lpstr>
      <vt:lpstr>Tuliskan reaksi yang terjadi pada elektrolisis larutan CuSO4 dengan elektrode Zn ? </vt:lpstr>
      <vt:lpstr>Diketahui data potensial elektrode berikut : Zn2+(aq)│Zn(s)  Eo = - 0,76 V Ag+(aq)   │Ag(s) Eo = + 0,80 V Tentukan :  a. Elektrode mana yang berfungsi sebagai katode dan anode b. Besar potesial sel c. Notasi sel d. Apakah reaksi redoks berlangsung spontan atau tidak  </vt:lpstr>
      <vt:lpstr>Berapa gram zink (Ar Zn = 65) terbentuk pada katode, jika arus listrik 5 A dialirkan melalui larutan ZnSO4 selama 1 jam ? </vt:lpstr>
      <vt:lpstr>Arus listrik sebesar 10 A dialirkan ke dalam larutan H2SO4 selama 1930 detik. Tentukan volume gas O2 yang terbentuk pada anode (STP) ?</vt:lpstr>
      <vt:lpstr>Dalam elektrolisis larutan Cu(NO3)2 dengan elektroda inert, 1,27 gram Cu (Ar Cu 63,5) diendapkan, volume gas yang dihasilkan di anode pada 1 atm, 0 oC adalah ....</vt:lpstr>
      <vt:lpstr>Sejumlah arus mengendapkan 18 gram perak dari larutan AgNO3, dan mengendapkan 5 gram logam M dari larutan M(SO4)2. Jika Ar perak 108 maka Ar logam M adalah …</vt:lpstr>
      <vt:lpstr>Arus listrik yang sama dialirkan melalui larutan CuSO4 dan AgNO3. Jika pada proses elektrolisis tersebut terbentuk 6,35 gram Cu, maka massa Ag yang terbentuk adalah… (Ar Cu = 63,5 dan Ag = 108)</vt:lpstr>
      <vt:lpstr>Jika elektrolisis larutan HCl dengan elektrode C dan kuat arus yang digunakan adalah 0,1 Faraday, maka massa H2 yang terbentuk adalah . . .</vt:lpstr>
      <vt:lpstr>Pada elektrolisis larutan AgNO3 dengan elektrode karbon digunakan muatan listrik 0,05 F. Banyaknya perak Ar Ag = 108 yang dendapkan pada katode adalah … 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SOAL ELEKTROKIMIA</dc:title>
  <dc:creator>Budi P S</dc:creator>
  <cp:lastModifiedBy>Budi P S</cp:lastModifiedBy>
  <cp:revision>29</cp:revision>
  <dcterms:created xsi:type="dcterms:W3CDTF">2020-08-27T02:45:04Z</dcterms:created>
  <dcterms:modified xsi:type="dcterms:W3CDTF">2020-08-28T03:23:29Z</dcterms:modified>
</cp:coreProperties>
</file>