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0" r:id="rId4"/>
    <p:sldId id="269" r:id="rId5"/>
    <p:sldId id="268" r:id="rId6"/>
    <p:sldId id="267" r:id="rId7"/>
    <p:sldId id="266" r:id="rId8"/>
    <p:sldId id="265" r:id="rId9"/>
    <p:sldId id="264" r:id="rId10"/>
    <p:sldId id="263" r:id="rId11"/>
    <p:sldId id="262" r:id="rId12"/>
    <p:sldId id="261" r:id="rId13"/>
    <p:sldId id="260" r:id="rId14"/>
    <p:sldId id="259" r:id="rId15"/>
    <p:sldId id="258" r:id="rId16"/>
    <p:sldId id="257" r:id="rId17"/>
    <p:sldId id="272" r:id="rId18"/>
    <p:sldId id="273" r:id="rId19"/>
    <p:sldId id="277" r:id="rId20"/>
    <p:sldId id="276" r:id="rId21"/>
    <p:sldId id="275" r:id="rId22"/>
    <p:sldId id="274" r:id="rId23"/>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5" autoAdjust="0"/>
    <p:restoredTop sz="94660"/>
  </p:normalViewPr>
  <p:slideViewPr>
    <p:cSldViewPr snapToGrid="0">
      <p:cViewPr varScale="1">
        <p:scale>
          <a:sx n="44" d="100"/>
          <a:sy n="44" d="100"/>
        </p:scale>
        <p:origin x="-186"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688C83-C9F7-4C20-823E-870E72C0AD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xmlns="" id="{C49B06F3-49E8-40D2-B66A-1C08511F82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xmlns="" id="{33DFC968-2247-48F1-B4C7-F94D1F01F9AE}"/>
              </a:ext>
            </a:extLst>
          </p:cNvPr>
          <p:cNvSpPr>
            <a:spLocks noGrp="1"/>
          </p:cNvSpPr>
          <p:nvPr>
            <p:ph type="dt" sz="half" idx="10"/>
          </p:nvPr>
        </p:nvSpPr>
        <p:spPr/>
        <p:txBody>
          <a:bodyPr/>
          <a:lstStyle/>
          <a:p>
            <a:fld id="{C593A93A-B0C4-4EAE-A197-516649C897B9}" type="datetimeFigureOut">
              <a:rPr lang="id-ID" smtClean="0"/>
              <a:t>17/05/2022</a:t>
            </a:fld>
            <a:endParaRPr lang="id-ID"/>
          </a:p>
        </p:txBody>
      </p:sp>
      <p:sp>
        <p:nvSpPr>
          <p:cNvPr id="5" name="Footer Placeholder 4">
            <a:extLst>
              <a:ext uri="{FF2B5EF4-FFF2-40B4-BE49-F238E27FC236}">
                <a16:creationId xmlns:a16="http://schemas.microsoft.com/office/drawing/2014/main" xmlns="" id="{7EDFD647-0EA2-443C-BE94-EC38BB338F71}"/>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82005BCC-351C-4EA4-9B99-2B986D5DDDAC}"/>
              </a:ext>
            </a:extLst>
          </p:cNvPr>
          <p:cNvSpPr>
            <a:spLocks noGrp="1"/>
          </p:cNvSpPr>
          <p:nvPr>
            <p:ph type="sldNum" sz="quarter" idx="12"/>
          </p:nvPr>
        </p:nvSpPr>
        <p:spPr/>
        <p:txBody>
          <a:bodyPr/>
          <a:lstStyle/>
          <a:p>
            <a:fld id="{C5DA4754-1691-4E66-A178-3EA1F72FDB80}" type="slidenum">
              <a:rPr lang="id-ID" smtClean="0"/>
              <a:t>‹#›</a:t>
            </a:fld>
            <a:endParaRPr lang="id-ID"/>
          </a:p>
        </p:txBody>
      </p:sp>
    </p:spTree>
    <p:extLst>
      <p:ext uri="{BB962C8B-B14F-4D97-AF65-F5344CB8AC3E}">
        <p14:creationId xmlns:p14="http://schemas.microsoft.com/office/powerpoint/2010/main" val="2455302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D5C169-9A26-4CFA-B3E3-AF51B20ACF94}"/>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DFDB86A5-C1F3-408B-8461-FA46D22854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5B13DC5B-F1CB-45A6-8857-1A8843B28A80}"/>
              </a:ext>
            </a:extLst>
          </p:cNvPr>
          <p:cNvSpPr>
            <a:spLocks noGrp="1"/>
          </p:cNvSpPr>
          <p:nvPr>
            <p:ph type="dt" sz="half" idx="10"/>
          </p:nvPr>
        </p:nvSpPr>
        <p:spPr/>
        <p:txBody>
          <a:bodyPr/>
          <a:lstStyle/>
          <a:p>
            <a:fld id="{C593A93A-B0C4-4EAE-A197-516649C897B9}" type="datetimeFigureOut">
              <a:rPr lang="id-ID" smtClean="0"/>
              <a:t>17/05/2022</a:t>
            </a:fld>
            <a:endParaRPr lang="id-ID"/>
          </a:p>
        </p:txBody>
      </p:sp>
      <p:sp>
        <p:nvSpPr>
          <p:cNvPr id="5" name="Footer Placeholder 4">
            <a:extLst>
              <a:ext uri="{FF2B5EF4-FFF2-40B4-BE49-F238E27FC236}">
                <a16:creationId xmlns:a16="http://schemas.microsoft.com/office/drawing/2014/main" xmlns="" id="{8AF67CE9-7FAA-4501-B413-CF889591C770}"/>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860EB942-EF39-46CF-94F8-CE7E70C0C129}"/>
              </a:ext>
            </a:extLst>
          </p:cNvPr>
          <p:cNvSpPr>
            <a:spLocks noGrp="1"/>
          </p:cNvSpPr>
          <p:nvPr>
            <p:ph type="sldNum" sz="quarter" idx="12"/>
          </p:nvPr>
        </p:nvSpPr>
        <p:spPr/>
        <p:txBody>
          <a:bodyPr/>
          <a:lstStyle/>
          <a:p>
            <a:fld id="{C5DA4754-1691-4E66-A178-3EA1F72FDB80}" type="slidenum">
              <a:rPr lang="id-ID" smtClean="0"/>
              <a:t>‹#›</a:t>
            </a:fld>
            <a:endParaRPr lang="id-ID"/>
          </a:p>
        </p:txBody>
      </p:sp>
    </p:spTree>
    <p:extLst>
      <p:ext uri="{BB962C8B-B14F-4D97-AF65-F5344CB8AC3E}">
        <p14:creationId xmlns:p14="http://schemas.microsoft.com/office/powerpoint/2010/main" val="176683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5A8AA941-A74F-46C3-8E45-69CC7EF2C01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AB6A37F5-4C8C-490A-9BA6-2D69CBB70B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6F2EBA51-FD13-424C-8304-01746B259698}"/>
              </a:ext>
            </a:extLst>
          </p:cNvPr>
          <p:cNvSpPr>
            <a:spLocks noGrp="1"/>
          </p:cNvSpPr>
          <p:nvPr>
            <p:ph type="dt" sz="half" idx="10"/>
          </p:nvPr>
        </p:nvSpPr>
        <p:spPr/>
        <p:txBody>
          <a:bodyPr/>
          <a:lstStyle/>
          <a:p>
            <a:fld id="{C593A93A-B0C4-4EAE-A197-516649C897B9}" type="datetimeFigureOut">
              <a:rPr lang="id-ID" smtClean="0"/>
              <a:t>17/05/2022</a:t>
            </a:fld>
            <a:endParaRPr lang="id-ID"/>
          </a:p>
        </p:txBody>
      </p:sp>
      <p:sp>
        <p:nvSpPr>
          <p:cNvPr id="5" name="Footer Placeholder 4">
            <a:extLst>
              <a:ext uri="{FF2B5EF4-FFF2-40B4-BE49-F238E27FC236}">
                <a16:creationId xmlns:a16="http://schemas.microsoft.com/office/drawing/2014/main" xmlns="" id="{D9BBABDB-331C-4CF2-BC69-A224BB711A35}"/>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5F29C09E-5461-421E-A89E-5EA0568341E2}"/>
              </a:ext>
            </a:extLst>
          </p:cNvPr>
          <p:cNvSpPr>
            <a:spLocks noGrp="1"/>
          </p:cNvSpPr>
          <p:nvPr>
            <p:ph type="sldNum" sz="quarter" idx="12"/>
          </p:nvPr>
        </p:nvSpPr>
        <p:spPr/>
        <p:txBody>
          <a:bodyPr/>
          <a:lstStyle/>
          <a:p>
            <a:fld id="{C5DA4754-1691-4E66-A178-3EA1F72FDB80}" type="slidenum">
              <a:rPr lang="id-ID" smtClean="0"/>
              <a:t>‹#›</a:t>
            </a:fld>
            <a:endParaRPr lang="id-ID"/>
          </a:p>
        </p:txBody>
      </p:sp>
    </p:spTree>
    <p:extLst>
      <p:ext uri="{BB962C8B-B14F-4D97-AF65-F5344CB8AC3E}">
        <p14:creationId xmlns:p14="http://schemas.microsoft.com/office/powerpoint/2010/main" val="3122883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0E8FA5-6FAB-43CF-85A7-9E6153847162}"/>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561244FE-5DDE-48C3-BF75-1B1F486A2B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811430F8-2A81-440A-9B51-59D6A70C6A7C}"/>
              </a:ext>
            </a:extLst>
          </p:cNvPr>
          <p:cNvSpPr>
            <a:spLocks noGrp="1"/>
          </p:cNvSpPr>
          <p:nvPr>
            <p:ph type="dt" sz="half" idx="10"/>
          </p:nvPr>
        </p:nvSpPr>
        <p:spPr/>
        <p:txBody>
          <a:bodyPr/>
          <a:lstStyle/>
          <a:p>
            <a:fld id="{C593A93A-B0C4-4EAE-A197-516649C897B9}" type="datetimeFigureOut">
              <a:rPr lang="id-ID" smtClean="0"/>
              <a:t>17/05/2022</a:t>
            </a:fld>
            <a:endParaRPr lang="id-ID"/>
          </a:p>
        </p:txBody>
      </p:sp>
      <p:sp>
        <p:nvSpPr>
          <p:cNvPr id="5" name="Footer Placeholder 4">
            <a:extLst>
              <a:ext uri="{FF2B5EF4-FFF2-40B4-BE49-F238E27FC236}">
                <a16:creationId xmlns:a16="http://schemas.microsoft.com/office/drawing/2014/main" xmlns="" id="{55992FC4-1CEF-4EAC-8411-DF29E2094ED3}"/>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0083CEE3-AB09-4FEC-8810-BA260109433E}"/>
              </a:ext>
            </a:extLst>
          </p:cNvPr>
          <p:cNvSpPr>
            <a:spLocks noGrp="1"/>
          </p:cNvSpPr>
          <p:nvPr>
            <p:ph type="sldNum" sz="quarter" idx="12"/>
          </p:nvPr>
        </p:nvSpPr>
        <p:spPr/>
        <p:txBody>
          <a:bodyPr/>
          <a:lstStyle/>
          <a:p>
            <a:fld id="{C5DA4754-1691-4E66-A178-3EA1F72FDB80}" type="slidenum">
              <a:rPr lang="id-ID" smtClean="0"/>
              <a:t>‹#›</a:t>
            </a:fld>
            <a:endParaRPr lang="id-ID"/>
          </a:p>
        </p:txBody>
      </p:sp>
    </p:spTree>
    <p:extLst>
      <p:ext uri="{BB962C8B-B14F-4D97-AF65-F5344CB8AC3E}">
        <p14:creationId xmlns:p14="http://schemas.microsoft.com/office/powerpoint/2010/main" val="3863128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A8343E-AFED-4AE1-B762-B6BBAABECFB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xmlns="" id="{C4F81396-1AB0-41FC-B6CA-5785E72586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2B6FBD1E-7F32-47DE-9D6C-7EC3F4B9C5DA}"/>
              </a:ext>
            </a:extLst>
          </p:cNvPr>
          <p:cNvSpPr>
            <a:spLocks noGrp="1"/>
          </p:cNvSpPr>
          <p:nvPr>
            <p:ph type="dt" sz="half" idx="10"/>
          </p:nvPr>
        </p:nvSpPr>
        <p:spPr/>
        <p:txBody>
          <a:bodyPr/>
          <a:lstStyle/>
          <a:p>
            <a:fld id="{C593A93A-B0C4-4EAE-A197-516649C897B9}" type="datetimeFigureOut">
              <a:rPr lang="id-ID" smtClean="0"/>
              <a:t>17/05/2022</a:t>
            </a:fld>
            <a:endParaRPr lang="id-ID"/>
          </a:p>
        </p:txBody>
      </p:sp>
      <p:sp>
        <p:nvSpPr>
          <p:cNvPr id="5" name="Footer Placeholder 4">
            <a:extLst>
              <a:ext uri="{FF2B5EF4-FFF2-40B4-BE49-F238E27FC236}">
                <a16:creationId xmlns:a16="http://schemas.microsoft.com/office/drawing/2014/main" xmlns="" id="{C5A7F690-97C7-4C33-B066-0AE4815B89A9}"/>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15FD7B25-A7AE-41F5-9C96-4588C077BFDE}"/>
              </a:ext>
            </a:extLst>
          </p:cNvPr>
          <p:cNvSpPr>
            <a:spLocks noGrp="1"/>
          </p:cNvSpPr>
          <p:nvPr>
            <p:ph type="sldNum" sz="quarter" idx="12"/>
          </p:nvPr>
        </p:nvSpPr>
        <p:spPr/>
        <p:txBody>
          <a:bodyPr/>
          <a:lstStyle/>
          <a:p>
            <a:fld id="{C5DA4754-1691-4E66-A178-3EA1F72FDB80}" type="slidenum">
              <a:rPr lang="id-ID" smtClean="0"/>
              <a:t>‹#›</a:t>
            </a:fld>
            <a:endParaRPr lang="id-ID"/>
          </a:p>
        </p:txBody>
      </p:sp>
    </p:spTree>
    <p:extLst>
      <p:ext uri="{BB962C8B-B14F-4D97-AF65-F5344CB8AC3E}">
        <p14:creationId xmlns:p14="http://schemas.microsoft.com/office/powerpoint/2010/main" val="3852340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5F9FE4-F9FE-433D-BACF-8E20E83C7F9F}"/>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C633F175-1E20-41EA-9850-84195DC8D71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xmlns="" id="{15ABF78B-057E-4DAB-BE35-04B2A65CDA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xmlns="" id="{5B2B8C53-5C7E-44E2-803D-D3B174AEE1A1}"/>
              </a:ext>
            </a:extLst>
          </p:cNvPr>
          <p:cNvSpPr>
            <a:spLocks noGrp="1"/>
          </p:cNvSpPr>
          <p:nvPr>
            <p:ph type="dt" sz="half" idx="10"/>
          </p:nvPr>
        </p:nvSpPr>
        <p:spPr/>
        <p:txBody>
          <a:bodyPr/>
          <a:lstStyle/>
          <a:p>
            <a:fld id="{C593A93A-B0C4-4EAE-A197-516649C897B9}" type="datetimeFigureOut">
              <a:rPr lang="id-ID" smtClean="0"/>
              <a:t>17/05/2022</a:t>
            </a:fld>
            <a:endParaRPr lang="id-ID"/>
          </a:p>
        </p:txBody>
      </p:sp>
      <p:sp>
        <p:nvSpPr>
          <p:cNvPr id="6" name="Footer Placeholder 5">
            <a:extLst>
              <a:ext uri="{FF2B5EF4-FFF2-40B4-BE49-F238E27FC236}">
                <a16:creationId xmlns:a16="http://schemas.microsoft.com/office/drawing/2014/main" xmlns="" id="{14269E10-6A52-4C92-BC99-B7063C963CD5}"/>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835AA807-F29B-4CC0-893D-C3A96F32F7E9}"/>
              </a:ext>
            </a:extLst>
          </p:cNvPr>
          <p:cNvSpPr>
            <a:spLocks noGrp="1"/>
          </p:cNvSpPr>
          <p:nvPr>
            <p:ph type="sldNum" sz="quarter" idx="12"/>
          </p:nvPr>
        </p:nvSpPr>
        <p:spPr/>
        <p:txBody>
          <a:bodyPr/>
          <a:lstStyle/>
          <a:p>
            <a:fld id="{C5DA4754-1691-4E66-A178-3EA1F72FDB80}" type="slidenum">
              <a:rPr lang="id-ID" smtClean="0"/>
              <a:t>‹#›</a:t>
            </a:fld>
            <a:endParaRPr lang="id-ID"/>
          </a:p>
        </p:txBody>
      </p:sp>
    </p:spTree>
    <p:extLst>
      <p:ext uri="{BB962C8B-B14F-4D97-AF65-F5344CB8AC3E}">
        <p14:creationId xmlns:p14="http://schemas.microsoft.com/office/powerpoint/2010/main" val="1341891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EAEC0F-AECF-4C17-9319-6E29A4759BFB}"/>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27B35CC2-0B36-4CB4-8A72-5A2AA05E19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D1B05348-97BC-4744-90B5-EC6B4A8FB4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xmlns="" id="{DA85D322-1458-4C1F-8C24-979DD3B1A6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D48665FD-A2FE-4057-AFC9-1CB6E99B79F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xmlns="" id="{671261BE-013B-4CAE-B2DF-EBB0647C14FD}"/>
              </a:ext>
            </a:extLst>
          </p:cNvPr>
          <p:cNvSpPr>
            <a:spLocks noGrp="1"/>
          </p:cNvSpPr>
          <p:nvPr>
            <p:ph type="dt" sz="half" idx="10"/>
          </p:nvPr>
        </p:nvSpPr>
        <p:spPr/>
        <p:txBody>
          <a:bodyPr/>
          <a:lstStyle/>
          <a:p>
            <a:fld id="{C593A93A-B0C4-4EAE-A197-516649C897B9}" type="datetimeFigureOut">
              <a:rPr lang="id-ID" smtClean="0"/>
              <a:t>17/05/2022</a:t>
            </a:fld>
            <a:endParaRPr lang="id-ID"/>
          </a:p>
        </p:txBody>
      </p:sp>
      <p:sp>
        <p:nvSpPr>
          <p:cNvPr id="8" name="Footer Placeholder 7">
            <a:extLst>
              <a:ext uri="{FF2B5EF4-FFF2-40B4-BE49-F238E27FC236}">
                <a16:creationId xmlns:a16="http://schemas.microsoft.com/office/drawing/2014/main" xmlns="" id="{918912FA-B7F8-4D6E-9981-7B4C69B76A61}"/>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xmlns="" id="{C63BF69C-2CA5-43A2-8BA7-987BD2E097AF}"/>
              </a:ext>
            </a:extLst>
          </p:cNvPr>
          <p:cNvSpPr>
            <a:spLocks noGrp="1"/>
          </p:cNvSpPr>
          <p:nvPr>
            <p:ph type="sldNum" sz="quarter" idx="12"/>
          </p:nvPr>
        </p:nvSpPr>
        <p:spPr/>
        <p:txBody>
          <a:bodyPr/>
          <a:lstStyle/>
          <a:p>
            <a:fld id="{C5DA4754-1691-4E66-A178-3EA1F72FDB80}" type="slidenum">
              <a:rPr lang="id-ID" smtClean="0"/>
              <a:t>‹#›</a:t>
            </a:fld>
            <a:endParaRPr lang="id-ID"/>
          </a:p>
        </p:txBody>
      </p:sp>
    </p:spTree>
    <p:extLst>
      <p:ext uri="{BB962C8B-B14F-4D97-AF65-F5344CB8AC3E}">
        <p14:creationId xmlns:p14="http://schemas.microsoft.com/office/powerpoint/2010/main" val="2347539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8C1C5F-EBA4-4718-B7CE-9F03236E093A}"/>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xmlns="" id="{F8F94FCE-5250-4CE7-91AB-611C08EB35CC}"/>
              </a:ext>
            </a:extLst>
          </p:cNvPr>
          <p:cNvSpPr>
            <a:spLocks noGrp="1"/>
          </p:cNvSpPr>
          <p:nvPr>
            <p:ph type="dt" sz="half" idx="10"/>
          </p:nvPr>
        </p:nvSpPr>
        <p:spPr/>
        <p:txBody>
          <a:bodyPr/>
          <a:lstStyle/>
          <a:p>
            <a:fld id="{C593A93A-B0C4-4EAE-A197-516649C897B9}" type="datetimeFigureOut">
              <a:rPr lang="id-ID" smtClean="0"/>
              <a:t>17/05/2022</a:t>
            </a:fld>
            <a:endParaRPr lang="id-ID"/>
          </a:p>
        </p:txBody>
      </p:sp>
      <p:sp>
        <p:nvSpPr>
          <p:cNvPr id="4" name="Footer Placeholder 3">
            <a:extLst>
              <a:ext uri="{FF2B5EF4-FFF2-40B4-BE49-F238E27FC236}">
                <a16:creationId xmlns:a16="http://schemas.microsoft.com/office/drawing/2014/main" xmlns="" id="{10190D33-CEEA-4FFB-A2CF-6AF2C3DF9C90}"/>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xmlns="" id="{0B4E6BD5-3505-49FE-9CE1-88F5EBC5F752}"/>
              </a:ext>
            </a:extLst>
          </p:cNvPr>
          <p:cNvSpPr>
            <a:spLocks noGrp="1"/>
          </p:cNvSpPr>
          <p:nvPr>
            <p:ph type="sldNum" sz="quarter" idx="12"/>
          </p:nvPr>
        </p:nvSpPr>
        <p:spPr/>
        <p:txBody>
          <a:bodyPr/>
          <a:lstStyle/>
          <a:p>
            <a:fld id="{C5DA4754-1691-4E66-A178-3EA1F72FDB80}" type="slidenum">
              <a:rPr lang="id-ID" smtClean="0"/>
              <a:t>‹#›</a:t>
            </a:fld>
            <a:endParaRPr lang="id-ID"/>
          </a:p>
        </p:txBody>
      </p:sp>
    </p:spTree>
    <p:extLst>
      <p:ext uri="{BB962C8B-B14F-4D97-AF65-F5344CB8AC3E}">
        <p14:creationId xmlns:p14="http://schemas.microsoft.com/office/powerpoint/2010/main" val="3761655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74B421D-DC56-49C2-A30A-87F9E3CD4C0D}"/>
              </a:ext>
            </a:extLst>
          </p:cNvPr>
          <p:cNvSpPr>
            <a:spLocks noGrp="1"/>
          </p:cNvSpPr>
          <p:nvPr>
            <p:ph type="dt" sz="half" idx="10"/>
          </p:nvPr>
        </p:nvSpPr>
        <p:spPr/>
        <p:txBody>
          <a:bodyPr/>
          <a:lstStyle/>
          <a:p>
            <a:fld id="{C593A93A-B0C4-4EAE-A197-516649C897B9}" type="datetimeFigureOut">
              <a:rPr lang="id-ID" smtClean="0"/>
              <a:t>17/05/2022</a:t>
            </a:fld>
            <a:endParaRPr lang="id-ID"/>
          </a:p>
        </p:txBody>
      </p:sp>
      <p:sp>
        <p:nvSpPr>
          <p:cNvPr id="3" name="Footer Placeholder 2">
            <a:extLst>
              <a:ext uri="{FF2B5EF4-FFF2-40B4-BE49-F238E27FC236}">
                <a16:creationId xmlns:a16="http://schemas.microsoft.com/office/drawing/2014/main" xmlns="" id="{2C229F52-194D-4D28-943B-AA6EE93D100A}"/>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xmlns="" id="{0D2982F8-AC65-4C8E-AE1D-3CA4661B0B63}"/>
              </a:ext>
            </a:extLst>
          </p:cNvPr>
          <p:cNvSpPr>
            <a:spLocks noGrp="1"/>
          </p:cNvSpPr>
          <p:nvPr>
            <p:ph type="sldNum" sz="quarter" idx="12"/>
          </p:nvPr>
        </p:nvSpPr>
        <p:spPr/>
        <p:txBody>
          <a:bodyPr/>
          <a:lstStyle/>
          <a:p>
            <a:fld id="{C5DA4754-1691-4E66-A178-3EA1F72FDB80}" type="slidenum">
              <a:rPr lang="id-ID" smtClean="0"/>
              <a:t>‹#›</a:t>
            </a:fld>
            <a:endParaRPr lang="id-ID"/>
          </a:p>
        </p:txBody>
      </p:sp>
    </p:spTree>
    <p:extLst>
      <p:ext uri="{BB962C8B-B14F-4D97-AF65-F5344CB8AC3E}">
        <p14:creationId xmlns:p14="http://schemas.microsoft.com/office/powerpoint/2010/main" val="1364661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EFAAD9-8E40-4ACE-B06C-FBD205F38D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476D7AD8-8BFD-47FD-B627-1722E2526C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xmlns="" id="{7C9BB097-C0D5-4B33-B75F-2AC933AD37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11CCD198-C8D8-455C-B7C1-C22D68F5C975}"/>
              </a:ext>
            </a:extLst>
          </p:cNvPr>
          <p:cNvSpPr>
            <a:spLocks noGrp="1"/>
          </p:cNvSpPr>
          <p:nvPr>
            <p:ph type="dt" sz="half" idx="10"/>
          </p:nvPr>
        </p:nvSpPr>
        <p:spPr/>
        <p:txBody>
          <a:bodyPr/>
          <a:lstStyle/>
          <a:p>
            <a:fld id="{C593A93A-B0C4-4EAE-A197-516649C897B9}" type="datetimeFigureOut">
              <a:rPr lang="id-ID" smtClean="0"/>
              <a:t>17/05/2022</a:t>
            </a:fld>
            <a:endParaRPr lang="id-ID"/>
          </a:p>
        </p:txBody>
      </p:sp>
      <p:sp>
        <p:nvSpPr>
          <p:cNvPr id="6" name="Footer Placeholder 5">
            <a:extLst>
              <a:ext uri="{FF2B5EF4-FFF2-40B4-BE49-F238E27FC236}">
                <a16:creationId xmlns:a16="http://schemas.microsoft.com/office/drawing/2014/main" xmlns="" id="{05EED133-7A0D-4180-A754-FC194CB23A02}"/>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116544B9-B4EA-4016-9AF6-68A1DD16978C}"/>
              </a:ext>
            </a:extLst>
          </p:cNvPr>
          <p:cNvSpPr>
            <a:spLocks noGrp="1"/>
          </p:cNvSpPr>
          <p:nvPr>
            <p:ph type="sldNum" sz="quarter" idx="12"/>
          </p:nvPr>
        </p:nvSpPr>
        <p:spPr/>
        <p:txBody>
          <a:bodyPr/>
          <a:lstStyle/>
          <a:p>
            <a:fld id="{C5DA4754-1691-4E66-A178-3EA1F72FDB80}" type="slidenum">
              <a:rPr lang="id-ID" smtClean="0"/>
              <a:t>‹#›</a:t>
            </a:fld>
            <a:endParaRPr lang="id-ID"/>
          </a:p>
        </p:txBody>
      </p:sp>
    </p:spTree>
    <p:extLst>
      <p:ext uri="{BB962C8B-B14F-4D97-AF65-F5344CB8AC3E}">
        <p14:creationId xmlns:p14="http://schemas.microsoft.com/office/powerpoint/2010/main" val="3613037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4BFFCB-65AA-459B-A4D1-48192C0B29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xmlns="" id="{94151454-94B8-4DD8-BBD5-1911F5D928C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xmlns="" id="{7C81756D-2D6B-42F3-81FE-C930B3DAC0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0A4411B-DAEA-48D3-B425-AA69878BCA46}"/>
              </a:ext>
            </a:extLst>
          </p:cNvPr>
          <p:cNvSpPr>
            <a:spLocks noGrp="1"/>
          </p:cNvSpPr>
          <p:nvPr>
            <p:ph type="dt" sz="half" idx="10"/>
          </p:nvPr>
        </p:nvSpPr>
        <p:spPr/>
        <p:txBody>
          <a:bodyPr/>
          <a:lstStyle/>
          <a:p>
            <a:fld id="{C593A93A-B0C4-4EAE-A197-516649C897B9}" type="datetimeFigureOut">
              <a:rPr lang="id-ID" smtClean="0"/>
              <a:t>17/05/2022</a:t>
            </a:fld>
            <a:endParaRPr lang="id-ID"/>
          </a:p>
        </p:txBody>
      </p:sp>
      <p:sp>
        <p:nvSpPr>
          <p:cNvPr id="6" name="Footer Placeholder 5">
            <a:extLst>
              <a:ext uri="{FF2B5EF4-FFF2-40B4-BE49-F238E27FC236}">
                <a16:creationId xmlns:a16="http://schemas.microsoft.com/office/drawing/2014/main" xmlns="" id="{06BD179F-9117-4BDE-ACC2-B52DECF38CED}"/>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75DB7192-9548-4DDF-B4E3-D6B12644D3FA}"/>
              </a:ext>
            </a:extLst>
          </p:cNvPr>
          <p:cNvSpPr>
            <a:spLocks noGrp="1"/>
          </p:cNvSpPr>
          <p:nvPr>
            <p:ph type="sldNum" sz="quarter" idx="12"/>
          </p:nvPr>
        </p:nvSpPr>
        <p:spPr/>
        <p:txBody>
          <a:bodyPr/>
          <a:lstStyle/>
          <a:p>
            <a:fld id="{C5DA4754-1691-4E66-A178-3EA1F72FDB80}" type="slidenum">
              <a:rPr lang="id-ID" smtClean="0"/>
              <a:t>‹#›</a:t>
            </a:fld>
            <a:endParaRPr lang="id-ID"/>
          </a:p>
        </p:txBody>
      </p:sp>
    </p:spTree>
    <p:extLst>
      <p:ext uri="{BB962C8B-B14F-4D97-AF65-F5344CB8AC3E}">
        <p14:creationId xmlns:p14="http://schemas.microsoft.com/office/powerpoint/2010/main" val="1287520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8C041862-A471-4F45-B8E2-846D57F1B5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5FB59F36-BBD4-4901-96B9-06E1DD5CE2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F0A2AF8E-5491-4865-A780-1FE63491EB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93A93A-B0C4-4EAE-A197-516649C897B9}" type="datetimeFigureOut">
              <a:rPr lang="id-ID" smtClean="0"/>
              <a:t>17/05/2022</a:t>
            </a:fld>
            <a:endParaRPr lang="id-ID"/>
          </a:p>
        </p:txBody>
      </p:sp>
      <p:sp>
        <p:nvSpPr>
          <p:cNvPr id="5" name="Footer Placeholder 4">
            <a:extLst>
              <a:ext uri="{FF2B5EF4-FFF2-40B4-BE49-F238E27FC236}">
                <a16:creationId xmlns:a16="http://schemas.microsoft.com/office/drawing/2014/main" xmlns="" id="{F5148EE2-C965-4209-8CE4-FC1E23C14D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xmlns="" id="{F8E275D1-0F6C-4BF9-B136-DF1464BB32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DA4754-1691-4E66-A178-3EA1F72FDB80}" type="slidenum">
              <a:rPr lang="id-ID" smtClean="0"/>
              <a:t>‹#›</a:t>
            </a:fld>
            <a:endParaRPr lang="id-ID"/>
          </a:p>
        </p:txBody>
      </p:sp>
    </p:spTree>
    <p:extLst>
      <p:ext uri="{BB962C8B-B14F-4D97-AF65-F5344CB8AC3E}">
        <p14:creationId xmlns:p14="http://schemas.microsoft.com/office/powerpoint/2010/main" val="3838344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CAFDDB-B1D7-4095-9853-51401CEBE878}"/>
              </a:ext>
            </a:extLst>
          </p:cNvPr>
          <p:cNvSpPr>
            <a:spLocks noGrp="1"/>
          </p:cNvSpPr>
          <p:nvPr>
            <p:ph type="ctrTitle"/>
          </p:nvPr>
        </p:nvSpPr>
        <p:spPr/>
        <p:txBody>
          <a:bodyPr/>
          <a:lstStyle/>
          <a:p>
            <a:r>
              <a:rPr lang="id-ID" dirty="0"/>
              <a:t>KETERAMPILAN GEOGRAFI</a:t>
            </a:r>
          </a:p>
        </p:txBody>
      </p:sp>
      <p:sp>
        <p:nvSpPr>
          <p:cNvPr id="3" name="Subtitle 2">
            <a:extLst>
              <a:ext uri="{FF2B5EF4-FFF2-40B4-BE49-F238E27FC236}">
                <a16:creationId xmlns:a16="http://schemas.microsoft.com/office/drawing/2014/main" xmlns="" id="{3AE0EC02-3D72-4922-A07C-1558668BAF64}"/>
              </a:ext>
            </a:extLst>
          </p:cNvPr>
          <p:cNvSpPr>
            <a:spLocks noGrp="1"/>
          </p:cNvSpPr>
          <p:nvPr>
            <p:ph type="subTitle" idx="1"/>
          </p:nvPr>
        </p:nvSpPr>
        <p:spPr/>
        <p:txBody>
          <a:bodyPr/>
          <a:lstStyle/>
          <a:p>
            <a:endParaRPr lang="id-ID"/>
          </a:p>
        </p:txBody>
      </p:sp>
    </p:spTree>
    <p:extLst>
      <p:ext uri="{BB962C8B-B14F-4D97-AF65-F5344CB8AC3E}">
        <p14:creationId xmlns:p14="http://schemas.microsoft.com/office/powerpoint/2010/main" val="2725055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121905-C24A-4963-A8ED-04DAAF8081EA}"/>
              </a:ext>
            </a:extLst>
          </p:cNvPr>
          <p:cNvSpPr>
            <a:spLocks noGrp="1"/>
          </p:cNvSpPr>
          <p:nvPr>
            <p:ph type="title"/>
          </p:nvPr>
        </p:nvSpPr>
        <p:spPr/>
        <p:txBody>
          <a:bodyPr>
            <a:normAutofit fontScale="90000"/>
          </a:bodyPr>
          <a:lstStyle/>
          <a:p>
            <a:r>
              <a:rPr lang="id-ID" dirty="0"/>
              <a:t/>
            </a:r>
            <a:br>
              <a:rPr lang="id-ID" dirty="0"/>
            </a:br>
            <a:r>
              <a:rPr lang="id-ID" dirty="0"/>
              <a:t>                   Ada dua bentuk pemetaan, </a:t>
            </a:r>
            <a:br>
              <a:rPr lang="id-ID" dirty="0"/>
            </a:br>
            <a:endParaRPr lang="id-ID" dirty="0"/>
          </a:p>
        </p:txBody>
      </p:sp>
      <p:sp>
        <p:nvSpPr>
          <p:cNvPr id="3" name="Content Placeholder 2">
            <a:extLst>
              <a:ext uri="{FF2B5EF4-FFF2-40B4-BE49-F238E27FC236}">
                <a16:creationId xmlns:a16="http://schemas.microsoft.com/office/drawing/2014/main" xmlns="" id="{8C669847-2AD1-4A4A-AA0A-A6D62B5442DF}"/>
              </a:ext>
            </a:extLst>
          </p:cNvPr>
          <p:cNvSpPr>
            <a:spLocks noGrp="1"/>
          </p:cNvSpPr>
          <p:nvPr>
            <p:ph idx="1"/>
          </p:nvPr>
        </p:nvSpPr>
        <p:spPr/>
        <p:txBody>
          <a:bodyPr>
            <a:normAutofit/>
          </a:bodyPr>
          <a:lstStyle/>
          <a:p>
            <a:pPr marL="514350" indent="-514350">
              <a:buAutoNum type="arabicPeriod"/>
            </a:pPr>
            <a:r>
              <a:rPr lang="id-ID" sz="4400" dirty="0"/>
              <a:t>Pemetaan konvensional yang lebih menekankan pada keterampilan kartografi atau  penguasaan dalam pemenfaatan ICT. Salah satunya tentang pembuatan peta digital (digal map).</a:t>
            </a:r>
          </a:p>
        </p:txBody>
      </p:sp>
    </p:spTree>
    <p:extLst>
      <p:ext uri="{BB962C8B-B14F-4D97-AF65-F5344CB8AC3E}">
        <p14:creationId xmlns:p14="http://schemas.microsoft.com/office/powerpoint/2010/main" val="3256801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EBCE50-67E8-40B6-81C3-0C1809825B0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566A5A6E-C223-4F3D-96F4-745355ADC637}"/>
              </a:ext>
            </a:extLst>
          </p:cNvPr>
          <p:cNvSpPr>
            <a:spLocks noGrp="1"/>
          </p:cNvSpPr>
          <p:nvPr>
            <p:ph idx="1"/>
          </p:nvPr>
        </p:nvSpPr>
        <p:spPr/>
        <p:txBody>
          <a:bodyPr>
            <a:normAutofit/>
          </a:bodyPr>
          <a:lstStyle/>
          <a:p>
            <a:pPr marL="0" indent="0">
              <a:buNone/>
            </a:pPr>
            <a:r>
              <a:rPr lang="id-ID" sz="4800" dirty="0"/>
              <a:t>2. Pemetaan teknik yang hanya fokus pada keterampilan dasar yang   wajib dimiliki seoran geograf. Tentu saja tujuan dan maksudnya agar seorang geograf memiliki kemampuan yang baik dalam melakukan analisis terhadap fenomena</a:t>
            </a:r>
          </a:p>
        </p:txBody>
      </p:sp>
    </p:spTree>
    <p:extLst>
      <p:ext uri="{BB962C8B-B14F-4D97-AF65-F5344CB8AC3E}">
        <p14:creationId xmlns:p14="http://schemas.microsoft.com/office/powerpoint/2010/main" val="27558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87AF16-751A-4DBA-ABA2-DD6E0E854647}"/>
              </a:ext>
            </a:extLst>
          </p:cNvPr>
          <p:cNvSpPr>
            <a:spLocks noGrp="1"/>
          </p:cNvSpPr>
          <p:nvPr>
            <p:ph type="title"/>
          </p:nvPr>
        </p:nvSpPr>
        <p:spPr/>
        <p:txBody>
          <a:bodyPr/>
          <a:lstStyle/>
          <a:p>
            <a:r>
              <a:rPr lang="id-ID" dirty="0"/>
              <a:t>5. Analisis Relasional-Rasioonal</a:t>
            </a:r>
            <a:br>
              <a:rPr lang="id-ID" dirty="0"/>
            </a:br>
            <a:endParaRPr lang="id-ID" dirty="0"/>
          </a:p>
        </p:txBody>
      </p:sp>
      <p:sp>
        <p:nvSpPr>
          <p:cNvPr id="3" name="Content Placeholder 2">
            <a:extLst>
              <a:ext uri="{FF2B5EF4-FFF2-40B4-BE49-F238E27FC236}">
                <a16:creationId xmlns:a16="http://schemas.microsoft.com/office/drawing/2014/main" xmlns="" id="{90EF7426-5A88-4E34-B943-9F55F9B8EEAE}"/>
              </a:ext>
            </a:extLst>
          </p:cNvPr>
          <p:cNvSpPr>
            <a:spLocks noGrp="1"/>
          </p:cNvSpPr>
          <p:nvPr>
            <p:ph idx="1"/>
          </p:nvPr>
        </p:nvSpPr>
        <p:spPr/>
        <p:txBody>
          <a:bodyPr>
            <a:normAutofit/>
          </a:bodyPr>
          <a:lstStyle/>
          <a:p>
            <a:pPr marL="0" indent="0">
              <a:buNone/>
            </a:pPr>
            <a:r>
              <a:rPr lang="id-ID" sz="4000" dirty="0"/>
              <a:t>Keterampilan yang perlu dimiliki yang terakhir adalah keterampilan analisis relasional-rasioonal. Keterampilan terakhir ini yang paling penting. Tanpa keterampilan ini, akan gagal total tentunya. Kemampuan analisis relasional-rasional menjadi kunci. Karena akan berkaitan dengan komponen satu dengan komponen yang lainnya.</a:t>
            </a:r>
          </a:p>
        </p:txBody>
      </p:sp>
    </p:spTree>
    <p:extLst>
      <p:ext uri="{BB962C8B-B14F-4D97-AF65-F5344CB8AC3E}">
        <p14:creationId xmlns:p14="http://schemas.microsoft.com/office/powerpoint/2010/main" val="3877399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67759A-CE29-44EB-AB48-061C63A53AF6}"/>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09DFB400-ED31-4E3A-8EF8-BC0C137A105D}"/>
              </a:ext>
            </a:extLst>
          </p:cNvPr>
          <p:cNvSpPr>
            <a:spLocks noGrp="1"/>
          </p:cNvSpPr>
          <p:nvPr>
            <p:ph idx="1"/>
          </p:nvPr>
        </p:nvSpPr>
        <p:spPr/>
        <p:txBody>
          <a:bodyPr>
            <a:normAutofit lnSpcReduction="10000"/>
          </a:bodyPr>
          <a:lstStyle/>
          <a:p>
            <a:pPr marL="0" indent="0">
              <a:buNone/>
            </a:pPr>
            <a:r>
              <a:rPr lang="id-ID" sz="3600" dirty="0"/>
              <a:t>Jadi, seorang greograf sangat penting memiliki pola berfikir yang jelas, analitis dan teliti. Karena menemukan sebab akibat atau benang merah itu bukan hal yang mudah. Belum lagi jika dibenturkan dengan konflik dan permasalahan atau kendala perilaku sosial manusia. Karena seorang geograf tidak selalu dihadapkan pada alam terus, justru masalah yang paling sering ditemui aalah masalah sosial atau interaksi sosial masyarakatnya.</a:t>
            </a:r>
          </a:p>
        </p:txBody>
      </p:sp>
    </p:spTree>
    <p:extLst>
      <p:ext uri="{BB962C8B-B14F-4D97-AF65-F5344CB8AC3E}">
        <p14:creationId xmlns:p14="http://schemas.microsoft.com/office/powerpoint/2010/main" val="880799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8E3E62-D525-4F5D-8F3B-D9BFE0955DB2}"/>
              </a:ext>
            </a:extLst>
          </p:cNvPr>
          <p:cNvSpPr>
            <a:spLocks noGrp="1"/>
          </p:cNvSpPr>
          <p:nvPr>
            <p:ph type="title"/>
          </p:nvPr>
        </p:nvSpPr>
        <p:spPr/>
        <p:txBody>
          <a:bodyPr/>
          <a:lstStyle/>
          <a:p>
            <a:r>
              <a:rPr lang="id-ID" dirty="0"/>
              <a:t>Alasan seseorang perlu mempelajari geografi</a:t>
            </a:r>
          </a:p>
        </p:txBody>
      </p:sp>
      <p:sp>
        <p:nvSpPr>
          <p:cNvPr id="3" name="Content Placeholder 2">
            <a:extLst>
              <a:ext uri="{FF2B5EF4-FFF2-40B4-BE49-F238E27FC236}">
                <a16:creationId xmlns:a16="http://schemas.microsoft.com/office/drawing/2014/main" xmlns="" id="{EE114950-EE9A-4EC2-9C4E-A5882CD10804}"/>
              </a:ext>
            </a:extLst>
          </p:cNvPr>
          <p:cNvSpPr>
            <a:spLocks noGrp="1"/>
          </p:cNvSpPr>
          <p:nvPr>
            <p:ph idx="1"/>
          </p:nvPr>
        </p:nvSpPr>
        <p:spPr/>
        <p:txBody>
          <a:bodyPr>
            <a:normAutofit lnSpcReduction="10000"/>
          </a:bodyPr>
          <a:lstStyle/>
          <a:p>
            <a:pPr marL="0" indent="0">
              <a:buNone/>
            </a:pPr>
            <a:r>
              <a:rPr lang="id-ID" sz="6600" dirty="0"/>
              <a:t>1. Kebutuhan  eksistensi yaitu kesadaran perlu menjaga bumi sebagai tempat hidup manusia dan mahluk hidup lainnya.</a:t>
            </a:r>
          </a:p>
        </p:txBody>
      </p:sp>
    </p:spTree>
    <p:extLst>
      <p:ext uri="{BB962C8B-B14F-4D97-AF65-F5344CB8AC3E}">
        <p14:creationId xmlns:p14="http://schemas.microsoft.com/office/powerpoint/2010/main" val="1663118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84B921-7251-4AF1-BE86-1CF99B1D36BC}"/>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BCB1276-87AE-4422-B662-EF60CB48638C}"/>
              </a:ext>
            </a:extLst>
          </p:cNvPr>
          <p:cNvSpPr>
            <a:spLocks noGrp="1"/>
          </p:cNvSpPr>
          <p:nvPr>
            <p:ph idx="1"/>
          </p:nvPr>
        </p:nvSpPr>
        <p:spPr>
          <a:xfrm>
            <a:off x="815009" y="1865382"/>
            <a:ext cx="10515600" cy="4351338"/>
          </a:xfrm>
        </p:spPr>
        <p:txBody>
          <a:bodyPr/>
          <a:lstStyle/>
          <a:p>
            <a:pPr marL="0" indent="0">
              <a:buNone/>
            </a:pPr>
            <a:r>
              <a:rPr lang="id-ID" sz="4800" dirty="0"/>
              <a:t>2. Alasan etika yaitu kesadaran akan bahwa bumi merupakan planet yang mudah rusak , termasuk kehidupan manusia yang tidak abadi</a:t>
            </a:r>
            <a:r>
              <a:rPr lang="id-ID" dirty="0"/>
              <a:t>.</a:t>
            </a:r>
          </a:p>
          <a:p>
            <a:pPr marL="0" indent="0">
              <a:buNone/>
            </a:pPr>
            <a:r>
              <a:rPr lang="id-ID" dirty="0"/>
              <a:t>.</a:t>
            </a:r>
          </a:p>
        </p:txBody>
      </p:sp>
    </p:spTree>
    <p:extLst>
      <p:ext uri="{BB962C8B-B14F-4D97-AF65-F5344CB8AC3E}">
        <p14:creationId xmlns:p14="http://schemas.microsoft.com/office/powerpoint/2010/main" val="1296006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E21B69-7C6F-4855-B639-4F0974B6A28F}"/>
              </a:ext>
            </a:extLst>
          </p:cNvPr>
          <p:cNvSpPr>
            <a:spLocks noGrp="1"/>
          </p:cNvSpPr>
          <p:nvPr>
            <p:ph type="title"/>
          </p:nvPr>
        </p:nvSpPr>
        <p:spPr/>
        <p:txBody>
          <a:bodyPr/>
          <a:lstStyle/>
          <a:p>
            <a:endParaRPr lang="id-ID" dirty="0"/>
          </a:p>
        </p:txBody>
      </p:sp>
      <p:sp>
        <p:nvSpPr>
          <p:cNvPr id="3" name="Content Placeholder 2">
            <a:extLst>
              <a:ext uri="{FF2B5EF4-FFF2-40B4-BE49-F238E27FC236}">
                <a16:creationId xmlns:a16="http://schemas.microsoft.com/office/drawing/2014/main" xmlns="" id="{CC42A3B7-8FE9-4D74-A8A2-5DEC61DEC235}"/>
              </a:ext>
            </a:extLst>
          </p:cNvPr>
          <p:cNvSpPr>
            <a:spLocks noGrp="1"/>
          </p:cNvSpPr>
          <p:nvPr>
            <p:ph idx="1"/>
          </p:nvPr>
        </p:nvSpPr>
        <p:spPr/>
        <p:txBody>
          <a:bodyPr>
            <a:normAutofit/>
          </a:bodyPr>
          <a:lstStyle/>
          <a:p>
            <a:pPr marL="0" indent="0">
              <a:buNone/>
            </a:pPr>
            <a:r>
              <a:rPr lang="id-ID" sz="5400" dirty="0"/>
              <a:t>3. Alasan intelektual. Yaitu pemahaman tentang keragaman bentuk muka bumi dan keragaman budaya akan mengembangkan imajinasi dan keterampilan berfikir.</a:t>
            </a:r>
          </a:p>
        </p:txBody>
      </p:sp>
    </p:spTree>
    <p:extLst>
      <p:ext uri="{BB962C8B-B14F-4D97-AF65-F5344CB8AC3E}">
        <p14:creationId xmlns:p14="http://schemas.microsoft.com/office/powerpoint/2010/main" val="1993168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0A8EC0-2E77-4C57-B69D-134EC11831AF}"/>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1945AE74-10CE-4F7A-8757-30A378B1AE6B}"/>
              </a:ext>
            </a:extLst>
          </p:cNvPr>
          <p:cNvSpPr>
            <a:spLocks noGrp="1"/>
          </p:cNvSpPr>
          <p:nvPr>
            <p:ph idx="1"/>
          </p:nvPr>
        </p:nvSpPr>
        <p:spPr/>
        <p:txBody>
          <a:bodyPr/>
          <a:lstStyle/>
          <a:p>
            <a:pPr marL="457200" lvl="1" indent="0">
              <a:buNone/>
            </a:pPr>
            <a:r>
              <a:rPr lang="id-ID" sz="4400" dirty="0"/>
              <a:t>4. Alasan praktis. Yaitu pengetahuan tentang potensi dan masalah yang terjadi di permukaan bumi dapat dugunakan untuk pengambilan yang berkaitan dengan perilaku keruangan dan pengembangan wilayah</a:t>
            </a:r>
          </a:p>
          <a:p>
            <a:endParaRPr lang="id-ID" dirty="0"/>
          </a:p>
        </p:txBody>
      </p:sp>
    </p:spTree>
    <p:extLst>
      <p:ext uri="{BB962C8B-B14F-4D97-AF65-F5344CB8AC3E}">
        <p14:creationId xmlns:p14="http://schemas.microsoft.com/office/powerpoint/2010/main" val="1993558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187ED84-CDE1-4602-BAA6-4CCD3F208D2C}"/>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4B83E9AC-1BB8-46C3-B7EA-C7217BC5258B}"/>
              </a:ext>
            </a:extLst>
          </p:cNvPr>
          <p:cNvSpPr>
            <a:spLocks noGrp="1"/>
          </p:cNvSpPr>
          <p:nvPr>
            <p:ph idx="1"/>
          </p:nvPr>
        </p:nvSpPr>
        <p:spPr/>
        <p:txBody>
          <a:bodyPr>
            <a:normAutofit fontScale="92500"/>
          </a:bodyPr>
          <a:lstStyle/>
          <a:p>
            <a:pPr marL="0" indent="0">
              <a:buNone/>
            </a:pPr>
            <a:r>
              <a:rPr lang="id-ID" sz="3600" dirty="0"/>
              <a:t>Menurut  BINTARTO (1991 ) tujuan pembelajaran geografi menumbuhkan dan mempertebal cinta tanah air indonesia, menyebarluaskan rasa persatuan bangsa Indonesia melalui studi pengenalan budaya dan wilayah dari berbagai suku bangsayang beraneka ragam di wilyah indonesia. Bahkan untuk lebih mempersatukan bangsa bangsa di duniadan menyebarkan informasi tentang sumber daya alam dan permasalahannyadalam rangka meningkatkan hubungan dan kerja sama demi perdamaian dan kemakmuran.</a:t>
            </a:r>
          </a:p>
        </p:txBody>
      </p:sp>
    </p:spTree>
    <p:extLst>
      <p:ext uri="{BB962C8B-B14F-4D97-AF65-F5344CB8AC3E}">
        <p14:creationId xmlns:p14="http://schemas.microsoft.com/office/powerpoint/2010/main" val="27649573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C1639B-642A-435C-AF06-51F6B26DD8BB}"/>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FC570C8C-0AA5-4AB1-8E74-57CB62F25833}"/>
              </a:ext>
            </a:extLst>
          </p:cNvPr>
          <p:cNvSpPr>
            <a:spLocks noGrp="1"/>
          </p:cNvSpPr>
          <p:nvPr>
            <p:ph idx="1"/>
          </p:nvPr>
        </p:nvSpPr>
        <p:spPr/>
        <p:txBody>
          <a:bodyPr/>
          <a:lstStyle/>
          <a:p>
            <a:endParaRPr lang="id-ID" dirty="0"/>
          </a:p>
        </p:txBody>
      </p:sp>
    </p:spTree>
    <p:extLst>
      <p:ext uri="{BB962C8B-B14F-4D97-AF65-F5344CB8AC3E}">
        <p14:creationId xmlns:p14="http://schemas.microsoft.com/office/powerpoint/2010/main" val="3884714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A22810-1CBD-483C-BE9F-1B606879B675}"/>
              </a:ext>
            </a:extLst>
          </p:cNvPr>
          <p:cNvSpPr>
            <a:spLocks noGrp="1"/>
          </p:cNvSpPr>
          <p:nvPr>
            <p:ph type="title"/>
          </p:nvPr>
        </p:nvSpPr>
        <p:spPr/>
        <p:txBody>
          <a:bodyPr/>
          <a:lstStyle/>
          <a:p>
            <a:r>
              <a:rPr lang="id-ID" dirty="0"/>
              <a:t>Keterampilan Yang Perlu Dimiliki dalam Mempelajari Geografi</a:t>
            </a:r>
          </a:p>
        </p:txBody>
      </p:sp>
      <p:sp>
        <p:nvSpPr>
          <p:cNvPr id="3" name="Content Placeholder 2">
            <a:extLst>
              <a:ext uri="{FF2B5EF4-FFF2-40B4-BE49-F238E27FC236}">
                <a16:creationId xmlns:a16="http://schemas.microsoft.com/office/drawing/2014/main" xmlns="" id="{1A19122A-30DF-46A7-A5B6-EFB0C502CA3F}"/>
              </a:ext>
            </a:extLst>
          </p:cNvPr>
          <p:cNvSpPr>
            <a:spLocks noGrp="1"/>
          </p:cNvSpPr>
          <p:nvPr>
            <p:ph idx="1"/>
          </p:nvPr>
        </p:nvSpPr>
        <p:spPr/>
        <p:txBody>
          <a:bodyPr>
            <a:normAutofit/>
          </a:bodyPr>
          <a:lstStyle/>
          <a:p>
            <a:pPr marL="0" indent="0">
              <a:buNone/>
            </a:pPr>
            <a:r>
              <a:rPr lang="id-ID" sz="3600" dirty="0"/>
              <a:t>1. Kemampuan Observasi</a:t>
            </a:r>
          </a:p>
          <a:p>
            <a:pPr marL="0" indent="0">
              <a:buNone/>
            </a:pPr>
            <a:r>
              <a:rPr lang="id-ID" sz="3600" dirty="0"/>
              <a:t>Keterampilaln yang perlu dimiliki dalam mempelajari geografi seorang pelajar atau peserta didik yang pertama adalah memiliki kemampuan observasi. Kemampuan observasi juga salah satu keterampilan dasar yang harus kamu miliki. Terutama buat kamu yang ingin menambatkan cita-cita kamu menjadi seorang geograf.</a:t>
            </a:r>
          </a:p>
        </p:txBody>
      </p:sp>
    </p:spTree>
    <p:extLst>
      <p:ext uri="{BB962C8B-B14F-4D97-AF65-F5344CB8AC3E}">
        <p14:creationId xmlns:p14="http://schemas.microsoft.com/office/powerpoint/2010/main" val="3482878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3A5E6A-9F97-402B-9137-06F1171CA1BE}"/>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0560855-C675-4D82-860A-5F86F4CF9EFC}"/>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680679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EA2BAF-C851-4FD2-886B-CD9FC6081A2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EAC4DD83-A1B4-4CB7-A2C6-887E3FC5FB57}"/>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2941981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F098F5-F374-4E44-930E-468B65F3C4F0}"/>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263CA89-59DC-48FF-86C5-1F8D66422DC9}"/>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2887860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42A8C0-D195-4092-B2A8-657FCD818A0B}"/>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66D0F37E-32E8-4D38-A0AF-2589D2D05A14}"/>
              </a:ext>
            </a:extLst>
          </p:cNvPr>
          <p:cNvSpPr>
            <a:spLocks noGrp="1"/>
          </p:cNvSpPr>
          <p:nvPr>
            <p:ph idx="1"/>
          </p:nvPr>
        </p:nvSpPr>
        <p:spPr/>
        <p:txBody>
          <a:bodyPr>
            <a:normAutofit/>
          </a:bodyPr>
          <a:lstStyle/>
          <a:p>
            <a:pPr marL="0" indent="0">
              <a:buNone/>
            </a:pPr>
            <a:r>
              <a:rPr lang="id-ID" sz="4000" dirty="0"/>
              <a:t>Dalam memaksimalkan potensi dan mengasah keterampilan menjadi calon seorang geograf, butuh yang namannnya </a:t>
            </a:r>
            <a:r>
              <a:rPr lang="id-ID" sz="4000" dirty="0">
                <a:solidFill>
                  <a:srgbClr val="FF0000"/>
                </a:solidFill>
              </a:rPr>
              <a:t>kompetensi.</a:t>
            </a:r>
            <a:r>
              <a:rPr lang="id-ID" sz="4000" dirty="0"/>
              <a:t> Kompetensi dalam hal ini kompetensi dalam melakukan observasi. Karena seorang geograf nantinya tidak seperti belajar teori geografi seperti dikelas. Melainkan kamu harus terjun di lapangan.</a:t>
            </a:r>
          </a:p>
        </p:txBody>
      </p:sp>
    </p:spTree>
    <p:extLst>
      <p:ext uri="{BB962C8B-B14F-4D97-AF65-F5344CB8AC3E}">
        <p14:creationId xmlns:p14="http://schemas.microsoft.com/office/powerpoint/2010/main" val="1629397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59FC8C-21AB-48C3-8888-7126B8DBD7C4}"/>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4CA72147-D7B6-4EF8-A8EF-361731F41F75}"/>
              </a:ext>
            </a:extLst>
          </p:cNvPr>
          <p:cNvSpPr>
            <a:spLocks noGrp="1"/>
          </p:cNvSpPr>
          <p:nvPr>
            <p:ph idx="1"/>
          </p:nvPr>
        </p:nvSpPr>
        <p:spPr/>
        <p:txBody>
          <a:bodyPr/>
          <a:lstStyle/>
          <a:p>
            <a:pPr marL="0" indent="0">
              <a:buNone/>
            </a:pPr>
            <a:r>
              <a:rPr lang="id-ID" sz="4000" dirty="0"/>
              <a:t>Kerja seorang geograf nantinya adalah melakukan observasi di lapangan. Namannya juga observasi, butuh kejelian, ketelatenan agar bisa mendapatkan gambaran. Jadi sebenarnya ilmu geografis ini adalah ilmu empiric yang mengedepankan hasil penelitian dan penemuan yang diperoleh</a:t>
            </a:r>
            <a:r>
              <a:rPr lang="id-ID" dirty="0"/>
              <a:t>.</a:t>
            </a:r>
          </a:p>
        </p:txBody>
      </p:sp>
    </p:spTree>
    <p:extLst>
      <p:ext uri="{BB962C8B-B14F-4D97-AF65-F5344CB8AC3E}">
        <p14:creationId xmlns:p14="http://schemas.microsoft.com/office/powerpoint/2010/main" val="3706702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13F6C7-ABE9-472E-A401-B6AA6D87F56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2DCC483-4331-48C5-B8BB-CBECFBABAB22}"/>
              </a:ext>
            </a:extLst>
          </p:cNvPr>
          <p:cNvSpPr>
            <a:spLocks noGrp="1"/>
          </p:cNvSpPr>
          <p:nvPr>
            <p:ph idx="1"/>
          </p:nvPr>
        </p:nvSpPr>
        <p:spPr/>
        <p:txBody>
          <a:bodyPr>
            <a:normAutofit lnSpcReduction="10000"/>
          </a:bodyPr>
          <a:lstStyle/>
          <a:p>
            <a:pPr marL="0" indent="0">
              <a:buNone/>
            </a:pPr>
            <a:r>
              <a:rPr lang="id-ID" sz="3600" dirty="0"/>
              <a:t>2. Keterampilan Deskriptif</a:t>
            </a:r>
          </a:p>
          <a:p>
            <a:pPr marL="0" indent="0">
              <a:buNone/>
            </a:pPr>
            <a:r>
              <a:rPr lang="id-ID" sz="3600" dirty="0"/>
              <a:t>Keterampilan yang perlu dimiliki dalam mempelajari geografi yang kedua adalah kemampuan deskriptif. Keterampilan deskriptif berkaitan ketika kamu mendeskripsikan atau menyampaikan atau melaporkan dari hasil temuan observasi kamu. Sangat di sayangkan jika hasil observasi kamu baik, tetapi karena tidak memiliki keterampilan deskripsi ini, hasilnya sulit dipahami oleh orang lain.</a:t>
            </a:r>
          </a:p>
        </p:txBody>
      </p:sp>
    </p:spTree>
    <p:extLst>
      <p:ext uri="{BB962C8B-B14F-4D97-AF65-F5344CB8AC3E}">
        <p14:creationId xmlns:p14="http://schemas.microsoft.com/office/powerpoint/2010/main" val="2542526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D6443BE-8A7B-4031-91E8-A211AA6B43D7}"/>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D16595C-B833-48B9-A40C-12534EEF792D}"/>
              </a:ext>
            </a:extLst>
          </p:cNvPr>
          <p:cNvSpPr>
            <a:spLocks noGrp="1"/>
          </p:cNvSpPr>
          <p:nvPr>
            <p:ph idx="1"/>
          </p:nvPr>
        </p:nvSpPr>
        <p:spPr/>
        <p:txBody>
          <a:bodyPr>
            <a:normAutofit/>
          </a:bodyPr>
          <a:lstStyle/>
          <a:p>
            <a:pPr marL="0" indent="0">
              <a:buNone/>
            </a:pPr>
            <a:r>
              <a:rPr lang="id-ID" sz="4000" dirty="0"/>
              <a:t>Mengingat ilmu geografi adalah ilmu yang sangat penting hasil temuannya. Banyak fenomena yang terjadi di muka bumi, yang sifatnya langka dan fantastis. Jika seorang observer tidak bisa membuat laporan secara deskriptif, sangat disayangkan . Karena setiap apa yang ditemukan, harus disampaikan secara detail dan optimal.</a:t>
            </a:r>
          </a:p>
        </p:txBody>
      </p:sp>
    </p:spTree>
    <p:extLst>
      <p:ext uri="{BB962C8B-B14F-4D97-AF65-F5344CB8AC3E}">
        <p14:creationId xmlns:p14="http://schemas.microsoft.com/office/powerpoint/2010/main" val="3031798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70B91D-34F9-46F8-99F8-8545B034C423}"/>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4354220C-DBFC-4ACE-822C-3CB1E31CEAF5}"/>
              </a:ext>
            </a:extLst>
          </p:cNvPr>
          <p:cNvSpPr>
            <a:spLocks noGrp="1"/>
          </p:cNvSpPr>
          <p:nvPr>
            <p:ph idx="1"/>
          </p:nvPr>
        </p:nvSpPr>
        <p:spPr/>
        <p:txBody>
          <a:bodyPr>
            <a:normAutofit/>
          </a:bodyPr>
          <a:lstStyle/>
          <a:p>
            <a:pPr marL="0" indent="0">
              <a:buNone/>
            </a:pPr>
            <a:r>
              <a:rPr lang="id-ID" sz="4000" dirty="0"/>
              <a:t>Setiap informasi yang tercatat secara detail  bisa menjadi data. Dimana data tersebut dapat dikembangkan menjadi objek penelitian baru. Keterampilan deskriptif ini dalam penelitian kualitatif sering disebut dengan tick description. Dari segi arti menjelaskan tentang fenomena detail geosfera yang masih terkait.</a:t>
            </a:r>
          </a:p>
        </p:txBody>
      </p:sp>
    </p:spTree>
    <p:extLst>
      <p:ext uri="{BB962C8B-B14F-4D97-AF65-F5344CB8AC3E}">
        <p14:creationId xmlns:p14="http://schemas.microsoft.com/office/powerpoint/2010/main" val="1524288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05FC28-F6E3-45C9-850A-08B8031C7895}"/>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79172720-0BF2-4AA1-93E7-33E1000080BD}"/>
              </a:ext>
            </a:extLst>
          </p:cNvPr>
          <p:cNvSpPr>
            <a:spLocks noGrp="1"/>
          </p:cNvSpPr>
          <p:nvPr>
            <p:ph idx="1"/>
          </p:nvPr>
        </p:nvSpPr>
        <p:spPr/>
        <p:txBody>
          <a:bodyPr>
            <a:normAutofit lnSpcReduction="10000"/>
          </a:bodyPr>
          <a:lstStyle/>
          <a:p>
            <a:pPr marL="0" indent="0">
              <a:buNone/>
            </a:pPr>
            <a:r>
              <a:rPr lang="id-ID" dirty="0"/>
              <a:t>3. Klasifikasi</a:t>
            </a:r>
          </a:p>
          <a:p>
            <a:pPr marL="0" indent="0">
              <a:buNone/>
            </a:pPr>
            <a:r>
              <a:rPr lang="id-ID" sz="4000" dirty="0"/>
              <a:t>Keterampilan yang perlu dimiliki dalam mempelajari geografi yang ketiga adalah keterampilan klasifikasi. Meskipun tidak secara gamblang jobdesk setidaknya sudah ada gambaran apa saja sih pekerja seorang geograf. Yab, betul sekali, tugasnya sangat erat kaitannya dengan klasifikasi atau mengelompokan.</a:t>
            </a:r>
          </a:p>
          <a:p>
            <a:endParaRPr lang="id-ID" dirty="0"/>
          </a:p>
        </p:txBody>
      </p:sp>
    </p:spTree>
    <p:extLst>
      <p:ext uri="{BB962C8B-B14F-4D97-AF65-F5344CB8AC3E}">
        <p14:creationId xmlns:p14="http://schemas.microsoft.com/office/powerpoint/2010/main" val="3012969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E9344C-A953-4A05-8D4B-44B20DAE9FBD}"/>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BD683F2A-91B1-4E6A-87C0-A6AD245E34C9}"/>
              </a:ext>
            </a:extLst>
          </p:cNvPr>
          <p:cNvSpPr>
            <a:spLocks noGrp="1"/>
          </p:cNvSpPr>
          <p:nvPr>
            <p:ph idx="1"/>
          </p:nvPr>
        </p:nvSpPr>
        <p:spPr/>
        <p:txBody>
          <a:bodyPr/>
          <a:lstStyle/>
          <a:p>
            <a:r>
              <a:rPr lang="id-ID" dirty="0"/>
              <a:t>4. Keterampilan Pemetaan</a:t>
            </a:r>
          </a:p>
          <a:p>
            <a:r>
              <a:rPr lang="id-ID" dirty="0"/>
              <a:t>Mengingat gegorafi sebagai cabang ilmu yang tidak jauh dari isu lingkungan, dan fenomena geosfera, maka secara tidak langsung kamu pun juga dituntut bisa membuat pemetaan sebarannya.</a:t>
            </a:r>
          </a:p>
          <a:p>
            <a:r>
              <a:rPr lang="id-ID" dirty="0"/>
              <a:t> Ada dua bentuk pemetaan, </a:t>
            </a:r>
          </a:p>
          <a:p>
            <a:pPr marL="0" indent="0">
              <a:buNone/>
            </a:pPr>
            <a:r>
              <a:rPr lang="id-ID" dirty="0"/>
              <a:t>1. konvensional yang lebih menekankan pada keterampilan kartografi.</a:t>
            </a:r>
          </a:p>
          <a:p>
            <a:endParaRPr lang="id-ID" dirty="0"/>
          </a:p>
        </p:txBody>
      </p:sp>
    </p:spTree>
    <p:extLst>
      <p:ext uri="{BB962C8B-B14F-4D97-AF65-F5344CB8AC3E}">
        <p14:creationId xmlns:p14="http://schemas.microsoft.com/office/powerpoint/2010/main" val="2716534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2567</TotalTime>
  <Words>663</Words>
  <Application>Microsoft Office PowerPoint</Application>
  <PresentationFormat>Custom</PresentationFormat>
  <Paragraphs>29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KETERAMPILAN GEOGRAFI</vt:lpstr>
      <vt:lpstr>Keterampilan Yang Perlu Dimiliki dalam Mempelajari Geografi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Ada dua bentuk pemetaan,  </vt:lpstr>
      <vt:lpstr>PowerPoint Presentation</vt:lpstr>
      <vt:lpstr>5. Analisis Relasional-Rasioonal </vt:lpstr>
      <vt:lpstr>PowerPoint Presentation</vt:lpstr>
      <vt:lpstr>Alasan seseorang perlu mempelajari geografi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KETERAMPILAN GEOGRAFI</dc:title>
  <dc:creator>ACER</dc:creator>
  <cp:lastModifiedBy>acer</cp:lastModifiedBy>
  <cp:revision>10</cp:revision>
  <dcterms:created xsi:type="dcterms:W3CDTF">2021-08-09T11:09:38Z</dcterms:created>
  <dcterms:modified xsi:type="dcterms:W3CDTF">2022-05-17T04:55:31Z</dcterms:modified>
</cp:coreProperties>
</file>